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72" r:id="rId2"/>
    <p:sldId id="292" r:id="rId3"/>
    <p:sldId id="273" r:id="rId4"/>
    <p:sldId id="274" r:id="rId5"/>
    <p:sldId id="275" r:id="rId6"/>
    <p:sldId id="285" r:id="rId7"/>
    <p:sldId id="276" r:id="rId8"/>
    <p:sldId id="287" r:id="rId9"/>
    <p:sldId id="409" r:id="rId10"/>
    <p:sldId id="403" r:id="rId11"/>
    <p:sldId id="400" r:id="rId12"/>
    <p:sldId id="293" r:id="rId13"/>
    <p:sldId id="269" r:id="rId14"/>
    <p:sldId id="295" r:id="rId15"/>
    <p:sldId id="277" r:id="rId16"/>
    <p:sldId id="384" r:id="rId17"/>
    <p:sldId id="412" r:id="rId18"/>
    <p:sldId id="405" r:id="rId19"/>
    <p:sldId id="279" r:id="rId20"/>
    <p:sldId id="406" r:id="rId21"/>
    <p:sldId id="281" r:id="rId22"/>
    <p:sldId id="288" r:id="rId23"/>
    <p:sldId id="282" r:id="rId24"/>
    <p:sldId id="407" r:id="rId25"/>
    <p:sldId id="280" r:id="rId26"/>
    <p:sldId id="283" r:id="rId27"/>
    <p:sldId id="408" r:id="rId28"/>
    <p:sldId id="289" r:id="rId29"/>
    <p:sldId id="413" r:id="rId30"/>
    <p:sldId id="411" r:id="rId31"/>
    <p:sldId id="284" r:id="rId32"/>
    <p:sldId id="256" r:id="rId33"/>
    <p:sldId id="410"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28E"/>
    <a:srgbClr val="5C7CA2"/>
    <a:srgbClr val="F7F7F7"/>
    <a:srgbClr val="005A88"/>
    <a:srgbClr val="0C629D"/>
    <a:srgbClr val="0177AD"/>
    <a:srgbClr val="0D629D"/>
    <a:srgbClr val="95D8EC"/>
    <a:srgbClr val="00B050"/>
    <a:srgbClr val="9D9E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10" autoAdjust="0"/>
    <p:restoredTop sz="91098" autoAdjust="0"/>
  </p:normalViewPr>
  <p:slideViewPr>
    <p:cSldViewPr snapToGrid="0" snapToObjects="1">
      <p:cViewPr varScale="1">
        <p:scale>
          <a:sx n="104" d="100"/>
          <a:sy n="104" d="100"/>
        </p:scale>
        <p:origin x="121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00"/>
    </p:cViewPr>
  </p:sorterViewPr>
  <p:notesViewPr>
    <p:cSldViewPr snapToGrid="0" snapToObjects="1">
      <p:cViewPr varScale="1">
        <p:scale>
          <a:sx n="156" d="100"/>
          <a:sy n="156" d="100"/>
        </p:scale>
        <p:origin x="442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mitchem\AppData\Local\Microsoft\Windows\INetCache\Content.Outlook\I8OS6EE6\Graph.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Federal Spending</a:t>
            </a:r>
            <a:r>
              <a:rPr lang="en-US" sz="1800" b="1" baseline="0"/>
              <a:t> for United States - FY 2018</a:t>
            </a:r>
            <a:endParaRPr lang="en-US" sz="1800" b="1"/>
          </a:p>
        </c:rich>
      </c:tx>
      <c:layout>
        <c:manualLayout>
          <c:xMode val="edge"/>
          <c:yMode val="edge"/>
          <c:x val="0.12688607031768911"/>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3627876016155"/>
          <c:y val="0.20073283329702366"/>
          <c:w val="0.5032567315419344"/>
          <c:h val="0.7568742543545693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8F-4A06-BC39-E4E972482436}"/>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6C8F-4A06-BC39-E4E9724824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C8F-4A06-BC39-E4E9724824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C8F-4A06-BC39-E4E972482436}"/>
              </c:ext>
            </c:extLst>
          </c:dPt>
          <c:dPt>
            <c:idx val="4"/>
            <c:bubble3D val="0"/>
            <c:spPr>
              <a:solidFill>
                <a:srgbClr val="FF9900"/>
              </a:solidFill>
              <a:ln w="19050">
                <a:solidFill>
                  <a:schemeClr val="lt1"/>
                </a:solidFill>
              </a:ln>
              <a:effectLst/>
            </c:spPr>
            <c:extLst>
              <c:ext xmlns:c16="http://schemas.microsoft.com/office/drawing/2014/chart" uri="{C3380CC4-5D6E-409C-BE32-E72D297353CC}">
                <c16:uniqueId val="{00000009-6C8F-4A06-BC39-E4E97248243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C8F-4A06-BC39-E4E97248243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C8F-4A06-BC39-E4E97248243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C8F-4A06-BC39-E4E97248243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C8F-4A06-BC39-E4E97248243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C8F-4A06-BC39-E4E972482436}"/>
              </c:ext>
            </c:extLst>
          </c:dPt>
          <c:dPt>
            <c:idx val="10"/>
            <c:bubble3D val="0"/>
            <c:spPr>
              <a:solidFill>
                <a:srgbClr val="7030A0"/>
              </a:solidFill>
              <a:ln w="19050">
                <a:solidFill>
                  <a:schemeClr val="lt1"/>
                </a:solidFill>
              </a:ln>
              <a:effectLst/>
            </c:spPr>
            <c:extLst>
              <c:ext xmlns:c16="http://schemas.microsoft.com/office/drawing/2014/chart" uri="{C3380CC4-5D6E-409C-BE32-E72D297353CC}">
                <c16:uniqueId val="{00000015-6C8F-4A06-BC39-E4E972482436}"/>
              </c:ext>
            </c:extLst>
          </c:dPt>
          <c:dLbls>
            <c:dLbl>
              <c:idx val="1"/>
              <c:layout>
                <c:manualLayout>
                  <c:x val="6.663045420983801E-3"/>
                  <c:y val="-3.0265305188664857E-3"/>
                </c:manualLayout>
              </c:layout>
              <c:spPr>
                <a:noFill/>
                <a:ln>
                  <a:no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6C8F-4A06-BC39-E4E972482436}"/>
                </c:ext>
              </c:extLst>
            </c:dLbl>
            <c:dLbl>
              <c:idx val="5"/>
              <c:layout>
                <c:manualLayout>
                  <c:x val="-3.1537365694165168E-2"/>
                  <c:y val="3.9344896745264368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66651"/>
                        <a:gd name="adj2" fmla="val 88816"/>
                      </a:avLst>
                    </a:prstGeom>
                    <a:noFill/>
                    <a:ln>
                      <a:noFill/>
                    </a:ln>
                  </c15:spPr>
                </c:ext>
                <c:ext xmlns:c16="http://schemas.microsoft.com/office/drawing/2014/chart" uri="{C3380CC4-5D6E-409C-BE32-E72D297353CC}">
                  <c16:uniqueId val="{0000000B-6C8F-4A06-BC39-E4E972482436}"/>
                </c:ext>
              </c:extLst>
            </c:dLbl>
            <c:dLbl>
              <c:idx val="6"/>
              <c:layout>
                <c:manualLayout>
                  <c:x val="-6.8331192181467076E-2"/>
                  <c:y val="4.00224106244089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C8F-4A06-BC39-E4E972482436}"/>
                </c:ext>
              </c:extLst>
            </c:dLbl>
            <c:dLbl>
              <c:idx val="7"/>
              <c:layout>
                <c:manualLayout>
                  <c:x val="-6.4826982041173889E-2"/>
                  <c:y val="-1.8445322793148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C8F-4A06-BC39-E4E972482436}"/>
                </c:ext>
              </c:extLst>
            </c:dLbl>
            <c:dLbl>
              <c:idx val="8"/>
              <c:layout>
                <c:manualLayout>
                  <c:x val="-0.10808771295950093"/>
                  <c:y val="-7.83737951072202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C8F-4A06-BC39-E4E972482436}"/>
                </c:ext>
              </c:extLst>
            </c:dLbl>
            <c:dLbl>
              <c:idx val="9"/>
              <c:layout>
                <c:manualLayout>
                  <c:x val="1.8757959366265684E-3"/>
                  <c:y val="-0.1103859088551993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6C8F-4A06-BC39-E4E972482436}"/>
                </c:ext>
              </c:extLst>
            </c:dLbl>
            <c:dLbl>
              <c:idx val="10"/>
              <c:layout>
                <c:manualLayout>
                  <c:x val="-7.00832238282961E-3"/>
                  <c:y val="-3.16205533596837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6C8F-4A06-BC39-E4E972482436}"/>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Sheet1!$A$1:$A$11</c:f>
              <c:strCache>
                <c:ptCount val="11"/>
                <c:pt idx="0">
                  <c:v>Federal Spending for United States - FY 2018</c:v>
                </c:pt>
                <c:pt idx="1">
                  <c:v>Health Care</c:v>
                </c:pt>
                <c:pt idx="2">
                  <c:v>Pensions</c:v>
                </c:pt>
                <c:pt idx="3">
                  <c:v>Education</c:v>
                </c:pt>
                <c:pt idx="4">
                  <c:v>Defense</c:v>
                </c:pt>
                <c:pt idx="5">
                  <c:v>Welfare</c:v>
                </c:pt>
                <c:pt idx="6">
                  <c:v>Protection</c:v>
                </c:pt>
                <c:pt idx="7">
                  <c:v>Transportation</c:v>
                </c:pt>
                <c:pt idx="8">
                  <c:v>General Government</c:v>
                </c:pt>
                <c:pt idx="9">
                  <c:v>Other Spending</c:v>
                </c:pt>
                <c:pt idx="10">
                  <c:v>Interest</c:v>
                </c:pt>
              </c:strCache>
            </c:strRef>
          </c:cat>
          <c:val>
            <c:numRef>
              <c:f>Sheet1!$B$1:$B$11</c:f>
              <c:numCache>
                <c:formatCode>0%</c:formatCode>
                <c:ptCount val="11"/>
                <c:pt idx="1">
                  <c:v>0.28000000000000003</c:v>
                </c:pt>
                <c:pt idx="2">
                  <c:v>0.25</c:v>
                </c:pt>
                <c:pt idx="3">
                  <c:v>0.03</c:v>
                </c:pt>
                <c:pt idx="4">
                  <c:v>0.21</c:v>
                </c:pt>
                <c:pt idx="5">
                  <c:v>0.08</c:v>
                </c:pt>
                <c:pt idx="6">
                  <c:v>0.01</c:v>
                </c:pt>
                <c:pt idx="7">
                  <c:v>0.02</c:v>
                </c:pt>
                <c:pt idx="8">
                  <c:v>0.01</c:v>
                </c:pt>
                <c:pt idx="9">
                  <c:v>0.02</c:v>
                </c:pt>
                <c:pt idx="10">
                  <c:v>0.08</c:v>
                </c:pt>
              </c:numCache>
            </c:numRef>
          </c:val>
          <c:extLst>
            <c:ext xmlns:c16="http://schemas.microsoft.com/office/drawing/2014/chart" uri="{C3380CC4-5D6E-409C-BE32-E72D297353CC}">
              <c16:uniqueId val="{00000016-6C8F-4A06-BC39-E4E97248243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800" b="1" i="0" u="none" strike="noStrike" kern="1200" spc="0" baseline="0">
                <a:solidFill>
                  <a:schemeClr val="tx1">
                    <a:lumMod val="65000"/>
                    <a:lumOff val="35000"/>
                  </a:schemeClr>
                </a:solidFill>
                <a:latin typeface="+mn-lt"/>
                <a:ea typeface="+mn-ea"/>
                <a:cs typeface="+mn-cs"/>
              </a:defRPr>
            </a:pPr>
            <a:r>
              <a:rPr lang="en-US" sz="1800" b="1"/>
              <a:t>National</a:t>
            </a:r>
            <a:r>
              <a:rPr lang="en-US" sz="1800" b="1" baseline="0"/>
              <a:t> </a:t>
            </a:r>
            <a:r>
              <a:rPr lang="en-US" sz="1800" b="1"/>
              <a:t>Health</a:t>
            </a:r>
            <a:r>
              <a:rPr lang="en-US" sz="1800" b="1" baseline="0"/>
              <a:t> Spending by Type of Service or Product</a:t>
            </a:r>
            <a:endParaRPr lang="en-US" sz="1800" b="1"/>
          </a:p>
        </c:rich>
      </c:tx>
      <c:layout>
        <c:manualLayout>
          <c:xMode val="edge"/>
          <c:yMode val="edge"/>
          <c:x val="9.4967632330113128E-2"/>
          <c:y val="2.2595743594605831E-2"/>
        </c:manualLayout>
      </c:layout>
      <c:overlay val="0"/>
      <c:spPr>
        <a:noFill/>
        <a:ln>
          <a:noFill/>
        </a:ln>
        <a:effectLst/>
      </c:spPr>
      <c:txPr>
        <a:bodyPr rot="0" spcFirstLastPara="1" vertOverflow="ellipsis" vert="horz" wrap="square" anchor="t"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754583666172159"/>
          <c:y val="0.12465915098682172"/>
          <c:w val="0.40925612898931107"/>
          <c:h val="0.8400616249355530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04-47D0-95FE-8F8A270ECF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04-47D0-95FE-8F8A270ECF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04-47D0-95FE-8F8A270ECF9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04-47D0-95FE-8F8A270ECF9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04-47D0-95FE-8F8A270ECF9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D04-47D0-95FE-8F8A270ECF9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D04-47D0-95FE-8F8A270ECF9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D04-47D0-95FE-8F8A270ECF9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D04-47D0-95FE-8F8A270ECF9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D04-47D0-95FE-8F8A270ECF9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D04-47D0-95FE-8F8A270ECF97}"/>
              </c:ext>
            </c:extLst>
          </c:dPt>
          <c:dLbls>
            <c:dLbl>
              <c:idx val="0"/>
              <c:layout>
                <c:manualLayout>
                  <c:x val="0"/>
                  <c:y val="-3.7629183654119658E-2"/>
                </c:manualLayout>
              </c:layout>
              <c:spPr>
                <a:no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3D04-47D0-95FE-8F8A270ECF97}"/>
                </c:ext>
              </c:extLst>
            </c:dLbl>
            <c:dLbl>
              <c:idx val="1"/>
              <c:layout>
                <c:manualLayout>
                  <c:x val="4.528985507246377E-3"/>
                  <c:y val="-1.0270658594462278E-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D04-47D0-95FE-8F8A270ECF97}"/>
                </c:ext>
              </c:extLst>
            </c:dLbl>
            <c:dLbl>
              <c:idx val="2"/>
              <c:layout>
                <c:manualLayout>
                  <c:x val="-3.0193236714975845E-3"/>
                  <c:y val="2.8011210659963973E-3"/>
                </c:manualLayout>
              </c:layout>
              <c:tx>
                <c:rich>
                  <a:bodyPr/>
                  <a:lstStyle/>
                  <a:p>
                    <a:fld id="{6A10C821-D1AB-47D0-B23B-CDB2AEAFF37A}" type="CATEGORYNAME">
                      <a:rPr lang="en-US"/>
                      <a:pPr/>
                      <a:t>[CATEGORY NAME]</a:t>
                    </a:fld>
                    <a:r>
                      <a:rPr lang="en-US" baseline="0" dirty="0"/>
                      <a:t>
</a:t>
                    </a:r>
                    <a:fld id="{05A7242E-74E9-44A6-8B9A-26361767A8E1}" type="PERCENTAGE">
                      <a:rPr lang="en-US" baseline="0" smtClean="0"/>
                      <a:pPr/>
                      <a:t>[PERCENTAGE]</a:t>
                    </a:fld>
                    <a:r>
                      <a:rPr lang="en-US" sz="1100" baseline="0" dirty="0"/>
                      <a:t>*</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04-47D0-95FE-8F8A270ECF97}"/>
                </c:ext>
              </c:extLst>
            </c:dLbl>
            <c:dLbl>
              <c:idx val="3"/>
              <c:layout>
                <c:manualLayout>
                  <c:x val="6.0933280079120541E-3"/>
                  <c:y val="1.23516205367609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04-47D0-95FE-8F8A270ECF97}"/>
                </c:ext>
              </c:extLst>
            </c:dLbl>
            <c:dLbl>
              <c:idx val="4"/>
              <c:layout>
                <c:manualLayout>
                  <c:x val="2.6596199931530297E-3"/>
                  <c:y val="-4.558548834016813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D04-47D0-95FE-8F8A270ECF97}"/>
                </c:ext>
              </c:extLst>
            </c:dLbl>
            <c:dLbl>
              <c:idx val="5"/>
              <c:layout>
                <c:manualLayout>
                  <c:x val="-2.1135265700483147E-2"/>
                  <c:y val="5.602242131992794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D04-47D0-95FE-8F8A270ECF97}"/>
                </c:ext>
              </c:extLst>
            </c:dLbl>
            <c:dLbl>
              <c:idx val="6"/>
              <c:layout>
                <c:manualLayout>
                  <c:x val="-6.7313980820161518E-2"/>
                  <c:y val="1.69335884794071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D04-47D0-95FE-8F8A270ECF97}"/>
                </c:ext>
              </c:extLst>
            </c:dLbl>
            <c:dLbl>
              <c:idx val="7"/>
              <c:layout>
                <c:manualLayout>
                  <c:x val="-3.2363821370154817E-3"/>
                  <c:y val="1.13374823744419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D04-47D0-95FE-8F8A270ECF97}"/>
                </c:ext>
              </c:extLst>
            </c:dLbl>
            <c:dLbl>
              <c:idx val="8"/>
              <c:layout>
                <c:manualLayout>
                  <c:x val="-9.1343230338781806E-2"/>
                  <c:y val="-2.260166945029939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036093910686775"/>
                      <c:h val="0.10798458912851631"/>
                    </c:manualLayout>
                  </c15:layout>
                </c:ext>
                <c:ext xmlns:c16="http://schemas.microsoft.com/office/drawing/2014/chart" uri="{C3380CC4-5D6E-409C-BE32-E72D297353CC}">
                  <c16:uniqueId val="{00000011-3D04-47D0-95FE-8F8A270ECF97}"/>
                </c:ext>
              </c:extLst>
            </c:dLbl>
            <c:dLbl>
              <c:idx val="9"/>
              <c:layout>
                <c:manualLayout>
                  <c:x val="-1.4015542210813279E-2"/>
                  <c:y val="-7.194613439059402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D04-47D0-95FE-8F8A270ECF97}"/>
                </c:ext>
              </c:extLst>
            </c:dLbl>
            <c:dLbl>
              <c:idx val="10"/>
              <c:layout>
                <c:manualLayout>
                  <c:x val="-1.2089300658069915E-2"/>
                  <c:y val="9.903176052223483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3D04-47D0-95FE-8F8A270ECF97}"/>
                </c:ext>
              </c:extLst>
            </c:dLbl>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Sheet1!$A$2:$A$12</c:f>
              <c:strCache>
                <c:ptCount val="11"/>
                <c:pt idx="0">
                  <c:v>Hospital Care</c:v>
                </c:pt>
                <c:pt idx="1">
                  <c:v>Physician and Clinical Services</c:v>
                </c:pt>
                <c:pt idx="2">
                  <c:v>Retail Prescription Drugs</c:v>
                </c:pt>
                <c:pt idx="3">
                  <c:v>Other Health Services</c:v>
                </c:pt>
                <c:pt idx="4">
                  <c:v>Nursing Care Facilities and Retirement</c:v>
                </c:pt>
                <c:pt idx="5">
                  <c:v>Dental</c:v>
                </c:pt>
                <c:pt idx="6">
                  <c:v>Home Health Care</c:v>
                </c:pt>
                <c:pt idx="7">
                  <c:v>Other Professional Services</c:v>
                </c:pt>
                <c:pt idx="8">
                  <c:v>Other Nondurable Medical Products</c:v>
                </c:pt>
                <c:pt idx="9">
                  <c:v>Durable Medical Equipment</c:v>
                </c:pt>
                <c:pt idx="10">
                  <c:v>Other</c:v>
                </c:pt>
              </c:strCache>
            </c:strRef>
          </c:cat>
          <c:val>
            <c:numRef>
              <c:f>Sheet1!$B$2:$B$12</c:f>
              <c:numCache>
                <c:formatCode>0%</c:formatCode>
                <c:ptCount val="11"/>
                <c:pt idx="0">
                  <c:v>0.33</c:v>
                </c:pt>
                <c:pt idx="1">
                  <c:v>0.2</c:v>
                </c:pt>
                <c:pt idx="2">
                  <c:v>0.1</c:v>
                </c:pt>
                <c:pt idx="3">
                  <c:v>0.05</c:v>
                </c:pt>
                <c:pt idx="4">
                  <c:v>0.05</c:v>
                </c:pt>
                <c:pt idx="5">
                  <c:v>0.04</c:v>
                </c:pt>
                <c:pt idx="6">
                  <c:v>0.03</c:v>
                </c:pt>
                <c:pt idx="7">
                  <c:v>0.03</c:v>
                </c:pt>
                <c:pt idx="8">
                  <c:v>0.02</c:v>
                </c:pt>
                <c:pt idx="9">
                  <c:v>0.02</c:v>
                </c:pt>
                <c:pt idx="10">
                  <c:v>0.13</c:v>
                </c:pt>
              </c:numCache>
            </c:numRef>
          </c:val>
          <c:extLst>
            <c:ext xmlns:c16="http://schemas.microsoft.com/office/drawing/2014/chart" uri="{C3380CC4-5D6E-409C-BE32-E72D297353CC}">
              <c16:uniqueId val="{00000016-3D04-47D0-95FE-8F8A270ECF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Average</a:t>
            </a:r>
            <a:r>
              <a:rPr lang="en-US" sz="1800" b="1" baseline="0" dirty="0"/>
              <a:t> Annual Single Premium per Enrolled Employee for Employer-Based Health Insurance</a:t>
            </a:r>
            <a:endParaRPr lang="en-US" sz="1800" b="1" dirty="0"/>
          </a:p>
        </c:rich>
      </c:tx>
      <c:layout>
        <c:manualLayout>
          <c:xMode val="edge"/>
          <c:yMode val="edge"/>
          <c:x val="0.15352871707634125"/>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543139556511842E-2"/>
          <c:y val="0.18677097143339946"/>
          <c:w val="0.90249889649975024"/>
          <c:h val="0.6836021922887201"/>
        </c:manualLayout>
      </c:layout>
      <c:lineChart>
        <c:grouping val="standard"/>
        <c:varyColors val="0"/>
        <c:ser>
          <c:idx val="0"/>
          <c:order val="0"/>
          <c:tx>
            <c:strRef>
              <c:f>'Total_ESI cost rank'!$N$6</c:f>
              <c:strCache>
                <c:ptCount val="1"/>
                <c:pt idx="0">
                  <c:v>IN</c:v>
                </c:pt>
              </c:strCache>
            </c:strRef>
          </c:tx>
          <c:spPr>
            <a:ln w="28575" cap="rnd">
              <a:solidFill>
                <a:srgbClr val="C00000"/>
              </a:solidFill>
              <a:round/>
            </a:ln>
            <a:effectLst/>
          </c:spPr>
          <c:marker>
            <c:symbol val="none"/>
          </c:marker>
          <c:cat>
            <c:numRef>
              <c:f>'Total_ESI cost rank'!$M$7:$M$11</c:f>
              <c:numCache>
                <c:formatCode>General</c:formatCode>
                <c:ptCount val="5"/>
                <c:pt idx="0">
                  <c:v>2013</c:v>
                </c:pt>
                <c:pt idx="1">
                  <c:v>2014</c:v>
                </c:pt>
                <c:pt idx="2">
                  <c:v>2015</c:v>
                </c:pt>
                <c:pt idx="3">
                  <c:v>2016</c:v>
                </c:pt>
                <c:pt idx="4">
                  <c:v>2017</c:v>
                </c:pt>
              </c:numCache>
            </c:numRef>
          </c:cat>
          <c:val>
            <c:numRef>
              <c:f>'Total_ESI cost rank'!$N$7:$N$11</c:f>
              <c:numCache>
                <c:formatCode>"$"#,##0.00</c:formatCode>
                <c:ptCount val="5"/>
                <c:pt idx="0">
                  <c:v>6099</c:v>
                </c:pt>
                <c:pt idx="1">
                  <c:v>6041</c:v>
                </c:pt>
                <c:pt idx="2">
                  <c:v>5868</c:v>
                </c:pt>
                <c:pt idx="3">
                  <c:v>6130</c:v>
                </c:pt>
                <c:pt idx="4">
                  <c:v>6162</c:v>
                </c:pt>
              </c:numCache>
            </c:numRef>
          </c:val>
          <c:smooth val="0"/>
          <c:extLst>
            <c:ext xmlns:c16="http://schemas.microsoft.com/office/drawing/2014/chart" uri="{C3380CC4-5D6E-409C-BE32-E72D297353CC}">
              <c16:uniqueId val="{00000000-EE9A-4D90-A80F-2D3CC18D4655}"/>
            </c:ext>
          </c:extLst>
        </c:ser>
        <c:ser>
          <c:idx val="1"/>
          <c:order val="1"/>
          <c:tx>
            <c:strRef>
              <c:f>'Total_ESI cost rank'!$O$6</c:f>
              <c:strCache>
                <c:ptCount val="1"/>
                <c:pt idx="0">
                  <c:v>MI</c:v>
                </c:pt>
              </c:strCache>
            </c:strRef>
          </c:tx>
          <c:spPr>
            <a:ln w="28575" cap="rnd">
              <a:solidFill>
                <a:schemeClr val="accent1">
                  <a:lumMod val="75000"/>
                </a:schemeClr>
              </a:solidFill>
              <a:round/>
            </a:ln>
            <a:effectLst/>
          </c:spPr>
          <c:marker>
            <c:symbol val="none"/>
          </c:marker>
          <c:cat>
            <c:numRef>
              <c:f>'Total_ESI cost rank'!$M$7:$M$11</c:f>
              <c:numCache>
                <c:formatCode>General</c:formatCode>
                <c:ptCount val="5"/>
                <c:pt idx="0">
                  <c:v>2013</c:v>
                </c:pt>
                <c:pt idx="1">
                  <c:v>2014</c:v>
                </c:pt>
                <c:pt idx="2">
                  <c:v>2015</c:v>
                </c:pt>
                <c:pt idx="3">
                  <c:v>2016</c:v>
                </c:pt>
                <c:pt idx="4">
                  <c:v>2017</c:v>
                </c:pt>
              </c:numCache>
            </c:numRef>
          </c:cat>
          <c:val>
            <c:numRef>
              <c:f>'Total_ESI cost rank'!$O$7:$O$11</c:f>
              <c:numCache>
                <c:formatCode>"$"#,##0.00</c:formatCode>
                <c:ptCount val="5"/>
                <c:pt idx="0">
                  <c:v>5319</c:v>
                </c:pt>
                <c:pt idx="1">
                  <c:v>5610</c:v>
                </c:pt>
                <c:pt idx="2">
                  <c:v>5771</c:v>
                </c:pt>
                <c:pt idx="3">
                  <c:v>5906</c:v>
                </c:pt>
                <c:pt idx="4">
                  <c:v>6388</c:v>
                </c:pt>
              </c:numCache>
            </c:numRef>
          </c:val>
          <c:smooth val="0"/>
          <c:extLst>
            <c:ext xmlns:c16="http://schemas.microsoft.com/office/drawing/2014/chart" uri="{C3380CC4-5D6E-409C-BE32-E72D297353CC}">
              <c16:uniqueId val="{00000001-EE9A-4D90-A80F-2D3CC18D4655}"/>
            </c:ext>
          </c:extLst>
        </c:ser>
        <c:dLbls>
          <c:showLegendKey val="0"/>
          <c:showVal val="0"/>
          <c:showCatName val="0"/>
          <c:showSerName val="0"/>
          <c:showPercent val="0"/>
          <c:showBubbleSize val="0"/>
        </c:dLbls>
        <c:smooth val="0"/>
        <c:axId val="-1266767968"/>
        <c:axId val="-1266766880"/>
      </c:lineChart>
      <c:catAx>
        <c:axId val="-12667679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00" b="0" i="0" u="none" strike="noStrike" kern="1200" baseline="0">
                <a:solidFill>
                  <a:schemeClr val="tx1">
                    <a:lumMod val="65000"/>
                    <a:lumOff val="35000"/>
                  </a:schemeClr>
                </a:solidFill>
                <a:latin typeface="+mn-lt"/>
                <a:ea typeface="+mn-ea"/>
                <a:cs typeface="+mn-cs"/>
              </a:defRPr>
            </a:pPr>
            <a:endParaRPr lang="en-US"/>
          </a:p>
        </c:txPr>
        <c:crossAx val="-1266766880"/>
        <c:crosses val="autoZero"/>
        <c:auto val="1"/>
        <c:lblAlgn val="ctr"/>
        <c:lblOffset val="100"/>
        <c:noMultiLvlLbl val="0"/>
      </c:catAx>
      <c:valAx>
        <c:axId val="-1266766880"/>
        <c:scaling>
          <c:orientation val="minMax"/>
          <c:max val="7000"/>
          <c:min val="5000"/>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66767968"/>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0.91475</cdr:y>
    </cdr:from>
    <cdr:to>
      <cdr:x>0.25294</cdr:x>
      <cdr:y>1</cdr:y>
    </cdr:to>
    <cdr:sp macro="" textlink="">
      <cdr:nvSpPr>
        <cdr:cNvPr id="2" name="TextBox 2">
          <a:extLst xmlns:a="http://schemas.openxmlformats.org/drawingml/2006/main">
            <a:ext uri="{FF2B5EF4-FFF2-40B4-BE49-F238E27FC236}">
              <a16:creationId xmlns:a16="http://schemas.microsoft.com/office/drawing/2014/main" id="{00000000-0008-0000-0000-000003000000}"/>
            </a:ext>
          </a:extLst>
        </cdr:cNvPr>
        <cdr:cNvSpPr txBox="1"/>
      </cdr:nvSpPr>
      <cdr:spPr>
        <a:xfrm xmlns:a="http://schemas.openxmlformats.org/drawingml/2006/main">
          <a:off x="0" y="4013513"/>
          <a:ext cx="1718740" cy="3740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900" dirty="0">
              <a:solidFill>
                <a:schemeClr val="bg1">
                  <a:lumMod val="50000"/>
                </a:schemeClr>
              </a:solidFill>
            </a:rPr>
            <a:t>Centers</a:t>
          </a:r>
          <a:r>
            <a:rPr lang="en-US" sz="900" baseline="0" dirty="0">
              <a:solidFill>
                <a:schemeClr val="bg1">
                  <a:lumMod val="50000"/>
                </a:schemeClr>
              </a:solidFill>
            </a:rPr>
            <a:t> for Medicare &amp; Medicaid Services (2017)</a:t>
          </a:r>
          <a:endParaRPr lang="en-US" sz="900" dirty="0">
            <a:solidFill>
              <a:schemeClr val="bg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F50B28-2B6B-4540-9F91-2D3CD009CD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09B9DD-18CE-A94D-8800-26E2FE4449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4D11A-8D27-C64C-8BCE-A1114E6F46B5}" type="datetimeFigureOut">
              <a:rPr lang="en-US" smtClean="0"/>
              <a:t>8/2/2019</a:t>
            </a:fld>
            <a:endParaRPr lang="en-US" dirty="0"/>
          </a:p>
        </p:txBody>
      </p:sp>
      <p:sp>
        <p:nvSpPr>
          <p:cNvPr id="4" name="Footer Placeholder 3">
            <a:extLst>
              <a:ext uri="{FF2B5EF4-FFF2-40B4-BE49-F238E27FC236}">
                <a16:creationId xmlns:a16="http://schemas.microsoft.com/office/drawing/2014/main" id="{70086B60-7F42-1040-9C83-830540A53F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848ADDB-BB65-984D-A187-5BFBB2114A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33F2E8-52CE-CF4B-B002-A2E752EE0441}" type="slidenum">
              <a:rPr lang="en-US" smtClean="0"/>
              <a:t>‹#›</a:t>
            </a:fld>
            <a:endParaRPr lang="en-US" dirty="0"/>
          </a:p>
        </p:txBody>
      </p:sp>
    </p:spTree>
    <p:extLst>
      <p:ext uri="{BB962C8B-B14F-4D97-AF65-F5344CB8AC3E}">
        <p14:creationId xmlns:p14="http://schemas.microsoft.com/office/powerpoint/2010/main" val="136487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A1A20-BAF2-4818-9005-42764E61A339}" type="datetimeFigureOut">
              <a:rPr lang="en-US" smtClean="0"/>
              <a:t>8/2/2019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6E4B8-2D00-4118-9BF4-115C35B68FBA}" type="slidenum">
              <a:rPr lang="en-US" smtClean="0"/>
              <a:t>‹#›</a:t>
            </a:fld>
            <a:endParaRPr lang="en-US" dirty="0"/>
          </a:p>
        </p:txBody>
      </p:sp>
    </p:spTree>
    <p:extLst>
      <p:ext uri="{BB962C8B-B14F-4D97-AF65-F5344CB8AC3E}">
        <p14:creationId xmlns:p14="http://schemas.microsoft.com/office/powerpoint/2010/main" val="226891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6E4B8-2D00-4118-9BF4-115C35B68FBA}" type="slidenum">
              <a:rPr lang="en-US" smtClean="0"/>
              <a:t>4</a:t>
            </a:fld>
            <a:endParaRPr lang="en-US" dirty="0"/>
          </a:p>
        </p:txBody>
      </p:sp>
    </p:spTree>
    <p:extLst>
      <p:ext uri="{BB962C8B-B14F-4D97-AF65-F5344CB8AC3E}">
        <p14:creationId xmlns:p14="http://schemas.microsoft.com/office/powerpoint/2010/main" val="233227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Hospitals</a:t>
            </a:r>
            <a:r>
              <a:rPr lang="en-US" baseline="0" dirty="0"/>
              <a:t> face fixed costs – just like consumers. </a:t>
            </a:r>
            <a:endParaRPr lang="en-US" dirty="0"/>
          </a:p>
        </p:txBody>
      </p:sp>
      <p:sp>
        <p:nvSpPr>
          <p:cNvPr id="4" name="Slide Number Placeholder 3"/>
          <p:cNvSpPr>
            <a:spLocks noGrp="1"/>
          </p:cNvSpPr>
          <p:nvPr>
            <p:ph type="sldNum" sz="quarter" idx="10"/>
          </p:nvPr>
        </p:nvSpPr>
        <p:spPr/>
        <p:txBody>
          <a:bodyPr/>
          <a:lstStyle/>
          <a:p>
            <a:fld id="{D2B6E4B8-2D00-4118-9BF4-115C35B68FBA}" type="slidenum">
              <a:rPr lang="en-US" smtClean="0"/>
              <a:t>5</a:t>
            </a:fld>
            <a:endParaRPr lang="en-US" dirty="0"/>
          </a:p>
        </p:txBody>
      </p:sp>
    </p:spTree>
    <p:extLst>
      <p:ext uri="{BB962C8B-B14F-4D97-AF65-F5344CB8AC3E}">
        <p14:creationId xmlns:p14="http://schemas.microsoft.com/office/powerpoint/2010/main" val="8497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Indiana Ranks xx out of xx.</a:t>
            </a:r>
          </a:p>
        </p:txBody>
      </p:sp>
      <p:sp>
        <p:nvSpPr>
          <p:cNvPr id="4" name="Slide Number Placeholder 3"/>
          <p:cNvSpPr>
            <a:spLocks noGrp="1"/>
          </p:cNvSpPr>
          <p:nvPr>
            <p:ph type="sldNum" sz="quarter" idx="10"/>
          </p:nvPr>
        </p:nvSpPr>
        <p:spPr/>
        <p:txBody>
          <a:bodyPr/>
          <a:lstStyle/>
          <a:p>
            <a:fld id="{D2B6E4B8-2D00-4118-9BF4-115C35B68FBA}" type="slidenum">
              <a:rPr lang="en-US" smtClean="0"/>
              <a:t>8</a:t>
            </a:fld>
            <a:endParaRPr lang="en-US" dirty="0"/>
          </a:p>
        </p:txBody>
      </p:sp>
    </p:spTree>
    <p:extLst>
      <p:ext uri="{BB962C8B-B14F-4D97-AF65-F5344CB8AC3E}">
        <p14:creationId xmlns:p14="http://schemas.microsoft.com/office/powerpoint/2010/main" val="364427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6E4B8-2D00-4118-9BF4-115C35B68FBA}" type="slidenum">
              <a:rPr lang="en-US" smtClean="0"/>
              <a:t>13</a:t>
            </a:fld>
            <a:endParaRPr lang="en-US" dirty="0"/>
          </a:p>
        </p:txBody>
      </p:sp>
    </p:spTree>
    <p:extLst>
      <p:ext uri="{BB962C8B-B14F-4D97-AF65-F5344CB8AC3E}">
        <p14:creationId xmlns:p14="http://schemas.microsoft.com/office/powerpoint/2010/main" val="217568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Rural hospitals are essential to the health of the 60 million Americans who live in rural communities. Beyond providing care, they’re also economic engines, often the largest employers and drivers of additional businesses and jobs to communities.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for close to three decades, rural population growth has been significantly lower than urban areas, a factor contributing to the closing of 95 rural hospitals across 26 states since 2010. And the economic effects are immediate — a Health Services Research study found that when a community loses its hospital, per capita income falls 4% and the unemployment rate rises 1.6%.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Navigant analysis of the financial viability (total operating margin, days cash on hand, and debt-to-capitalization ratio) of rural hospitals nationwide shows 21% or 430 hospitals across 43 states are at high risk of closing unless their financial situations improve. These hospitals represent 21,547 staffed beds, 707,000 annual discharges, 150,000 employees, and $21.2 billion total patient revenue.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rural hospitals are designated as Critical Access Hospitals, meaning they are required to provide a certain number of inpatient beds along with an emergency room. Those requirements often force hospitals that could still be turned around to close instead.</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Indiana, rural hospitals are fragile.</a:t>
            </a:r>
          </a:p>
          <a:p>
            <a:pPr lvl="0"/>
            <a:r>
              <a:rPr lang="en-US" sz="1200" kern="1200" dirty="0">
                <a:solidFill>
                  <a:schemeClr val="tx1"/>
                </a:solidFill>
                <a:effectLst/>
                <a:latin typeface="+mn-lt"/>
                <a:ea typeface="+mn-ea"/>
                <a:cs typeface="+mn-cs"/>
              </a:rPr>
              <a:t>23.1% of Indiana rural hospitals are at high risk of closing unless their financial situations improve.</a:t>
            </a:r>
          </a:p>
          <a:p>
            <a:pPr lvl="0"/>
            <a:r>
              <a:rPr lang="en-US" sz="1200" kern="1200" dirty="0">
                <a:solidFill>
                  <a:schemeClr val="tx1"/>
                </a:solidFill>
                <a:effectLst/>
                <a:latin typeface="+mn-lt"/>
                <a:ea typeface="+mn-ea"/>
                <a:cs typeface="+mn-cs"/>
              </a:rPr>
              <a:t>Fayette Regional Health System closed in July after filing for bankruptcy in October of 2018</a:t>
            </a:r>
          </a:p>
          <a:p>
            <a:pPr lvl="0"/>
            <a:r>
              <a:rPr lang="en-US" sz="1200" kern="1200" dirty="0" err="1">
                <a:solidFill>
                  <a:schemeClr val="tx1"/>
                </a:solidFill>
                <a:effectLst/>
                <a:latin typeface="+mn-lt"/>
                <a:ea typeface="+mn-ea"/>
                <a:cs typeface="+mn-cs"/>
              </a:rPr>
              <a:t>Kentuckiana</a:t>
            </a:r>
            <a:r>
              <a:rPr lang="en-US" sz="1200" kern="1200" dirty="0">
                <a:solidFill>
                  <a:schemeClr val="tx1"/>
                </a:solidFill>
                <a:effectLst/>
                <a:latin typeface="+mn-lt"/>
                <a:ea typeface="+mn-ea"/>
                <a:cs typeface="+mn-cs"/>
              </a:rPr>
              <a:t> Medical Center closed in April 2019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Hoosiers are already losing access to OB services. Facing low Medicare reimbursements and staffing shortages, more rural hospitals in Indiana and nationally are closing their obstetrics wards. In rural areas, it can be difficult to recoup the costs required to run an obstetrics ward, including expensive monitoring equipment and high staffing needs. The lower population in rural areas means that there are fewer deliveries, and rural areas also have higher proportions of patients paying through Medicaid, contributing to even slimmer margins. </a:t>
            </a:r>
          </a:p>
          <a:p>
            <a:endParaRPr lang="en-US" dirty="0"/>
          </a:p>
        </p:txBody>
      </p:sp>
      <p:sp>
        <p:nvSpPr>
          <p:cNvPr id="4" name="Slide Number Placeholder 3"/>
          <p:cNvSpPr>
            <a:spLocks noGrp="1"/>
          </p:cNvSpPr>
          <p:nvPr>
            <p:ph type="sldNum" sz="quarter" idx="5"/>
          </p:nvPr>
        </p:nvSpPr>
        <p:spPr/>
        <p:txBody>
          <a:bodyPr/>
          <a:lstStyle/>
          <a:p>
            <a:fld id="{D2B6E4B8-2D00-4118-9BF4-115C35B68FBA}" type="slidenum">
              <a:rPr lang="en-US" smtClean="0"/>
              <a:t>19</a:t>
            </a:fld>
            <a:endParaRPr lang="en-US" dirty="0"/>
          </a:p>
        </p:txBody>
      </p:sp>
    </p:spTree>
    <p:extLst>
      <p:ext uri="{BB962C8B-B14F-4D97-AF65-F5344CB8AC3E}">
        <p14:creationId xmlns:p14="http://schemas.microsoft.com/office/powerpoint/2010/main" val="414985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cigarette tax by $2/pack</a:t>
            </a:r>
          </a:p>
          <a:p>
            <a:r>
              <a:rPr lang="en-US" dirty="0"/>
              <a:t>Taxing all e-cigarette products</a:t>
            </a:r>
          </a:p>
          <a:p>
            <a:r>
              <a:rPr lang="en-US" dirty="0"/>
              <a:t>Continue to support efforts to improve infant mortality</a:t>
            </a:r>
          </a:p>
          <a:p>
            <a:endParaRPr lang="en-US" dirty="0"/>
          </a:p>
        </p:txBody>
      </p:sp>
      <p:sp>
        <p:nvSpPr>
          <p:cNvPr id="4" name="Slide Number Placeholder 3"/>
          <p:cNvSpPr>
            <a:spLocks noGrp="1"/>
          </p:cNvSpPr>
          <p:nvPr>
            <p:ph type="sldNum" sz="quarter" idx="10"/>
          </p:nvPr>
        </p:nvSpPr>
        <p:spPr/>
        <p:txBody>
          <a:bodyPr/>
          <a:lstStyle/>
          <a:p>
            <a:fld id="{D2B6E4B8-2D00-4118-9BF4-115C35B68FBA}" type="slidenum">
              <a:rPr lang="en-US" smtClean="0"/>
              <a:t>26</a:t>
            </a:fld>
            <a:endParaRPr lang="en-US" dirty="0"/>
          </a:p>
        </p:txBody>
      </p:sp>
    </p:spTree>
    <p:extLst>
      <p:ext uri="{BB962C8B-B14F-4D97-AF65-F5344CB8AC3E}">
        <p14:creationId xmlns:p14="http://schemas.microsoft.com/office/powerpoint/2010/main" val="29328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15FDCD-1111-A147-819C-0216A55DA10B}"/>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A9CE82-0C7E-884B-87A5-DF818AEA93D8}"/>
              </a:ext>
            </a:extLst>
          </p:cNvPr>
          <p:cNvSpPr/>
          <p:nvPr userDrawn="1"/>
        </p:nvSpPr>
        <p:spPr>
          <a:xfrm>
            <a:off x="3727269" y="228600"/>
            <a:ext cx="8229599" cy="6400800"/>
          </a:xfrm>
          <a:prstGeom prst="rect">
            <a:avLst/>
          </a:prstGeom>
          <a:solidFill>
            <a:srgbClr val="0D62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88823" y="2054241"/>
            <a:ext cx="7192161" cy="1506065"/>
          </a:xfrm>
        </p:spPr>
        <p:txBody>
          <a:bodyPr>
            <a:noAutofit/>
          </a:bodyPr>
          <a:lstStyle>
            <a:lvl1pPr algn="l">
              <a:lnSpc>
                <a:spcPts val="4800"/>
              </a:lnSpc>
              <a:defRPr sz="4800" b="0" i="0" baseline="0">
                <a:solidFill>
                  <a:schemeClr val="bg1"/>
                </a:solidFill>
                <a:latin typeface="Whitney Medium" pitchFamily="2" charset="0"/>
                <a:cs typeface="Calibri Light"/>
              </a:defRPr>
            </a:lvl1pPr>
          </a:lstStyle>
          <a:p>
            <a:r>
              <a:rPr lang="en-US" dirty="0"/>
              <a:t>Click to edit Master title style</a:t>
            </a:r>
          </a:p>
        </p:txBody>
      </p:sp>
      <p:sp>
        <p:nvSpPr>
          <p:cNvPr id="6" name="Subtitle 2"/>
          <p:cNvSpPr>
            <a:spLocks noGrp="1"/>
          </p:cNvSpPr>
          <p:nvPr>
            <p:ph type="subTitle" idx="1"/>
          </p:nvPr>
        </p:nvSpPr>
        <p:spPr>
          <a:xfrm>
            <a:off x="4188823" y="3700405"/>
            <a:ext cx="7192162" cy="659063"/>
          </a:xfrm>
        </p:spPr>
        <p:txBody>
          <a:bodyPr>
            <a:normAutofit/>
          </a:bodyPr>
          <a:lstStyle>
            <a:lvl1pPr marL="0" indent="0" algn="l">
              <a:buNone/>
              <a:defRPr sz="1800" b="0" i="0">
                <a:solidFill>
                  <a:srgbClr val="95D8EC"/>
                </a:solidFill>
                <a:latin typeface="Whitney Book" pitchFamily="2" charset="0"/>
                <a:cs typeface="Calibri"/>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5C55C954-82A4-5144-B773-1BF39BD045CB}"/>
              </a:ext>
            </a:extLst>
          </p:cNvPr>
          <p:cNvPicPr>
            <a:picLocks noChangeAspect="1"/>
          </p:cNvPicPr>
          <p:nvPr userDrawn="1"/>
        </p:nvPicPr>
        <p:blipFill>
          <a:blip r:embed="rId2"/>
          <a:stretch>
            <a:fillRect/>
          </a:stretch>
        </p:blipFill>
        <p:spPr>
          <a:xfrm>
            <a:off x="762559" y="2462491"/>
            <a:ext cx="2202151" cy="689563"/>
          </a:xfrm>
          <a:prstGeom prst="rect">
            <a:avLst/>
          </a:prstGeom>
        </p:spPr>
      </p:pic>
      <p:sp>
        <p:nvSpPr>
          <p:cNvPr id="4" name="TextBox 3"/>
          <p:cNvSpPr txBox="1"/>
          <p:nvPr userDrawn="1"/>
        </p:nvSpPr>
        <p:spPr>
          <a:xfrm rot="19539622">
            <a:off x="10500360" y="5485359"/>
            <a:ext cx="2042160" cy="584775"/>
          </a:xfrm>
          <a:prstGeom prst="rect">
            <a:avLst/>
          </a:prstGeom>
          <a:noFill/>
        </p:spPr>
        <p:txBody>
          <a:bodyPr wrap="square" rtlCol="0">
            <a:spAutoFit/>
          </a:bodyPr>
          <a:lstStyle/>
          <a:p>
            <a:r>
              <a:rPr lang="en-US" sz="3200" dirty="0">
                <a:solidFill>
                  <a:schemeClr val="bg1">
                    <a:lumMod val="50000"/>
                  </a:schemeClr>
                </a:solidFill>
              </a:rPr>
              <a:t>DRAFT</a:t>
            </a:r>
          </a:p>
        </p:txBody>
      </p:sp>
    </p:spTree>
    <p:extLst>
      <p:ext uri="{BB962C8B-B14F-4D97-AF65-F5344CB8AC3E}">
        <p14:creationId xmlns:p14="http://schemas.microsoft.com/office/powerpoint/2010/main" val="149069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40" baseline="0"/>
            </a:lvl1pPr>
          </a:lstStyle>
          <a:p>
            <a:r>
              <a:rPr lang="en-US" dirty="0"/>
              <a:t>Click to edit Master title style</a:t>
            </a:r>
          </a:p>
        </p:txBody>
      </p:sp>
      <p:sp>
        <p:nvSpPr>
          <p:cNvPr id="3" name="Content Placeholder 2"/>
          <p:cNvSpPr>
            <a:spLocks noGrp="1"/>
          </p:cNvSpPr>
          <p:nvPr>
            <p:ph idx="1" hasCustomPrompt="1"/>
          </p:nvPr>
        </p:nvSpPr>
        <p:spPr>
          <a:xfrm>
            <a:off x="387015" y="1835900"/>
            <a:ext cx="11431605" cy="4555286"/>
          </a:xfrm>
        </p:spPr>
        <p:txBody>
          <a:bodyPr/>
          <a:lstStyle>
            <a:lvl1pPr>
              <a:spcBef>
                <a:spcPts val="0"/>
              </a:spcBef>
              <a:spcAft>
                <a:spcPts val="2400"/>
              </a:spcAft>
              <a:defRPr sz="2800" b="0" i="0" spc="-100" baseline="0">
                <a:solidFill>
                  <a:schemeClr val="tx1"/>
                </a:solidFill>
                <a:latin typeface="Whitney Light" pitchFamily="2" charset="0"/>
              </a:defRPr>
            </a:lvl1pPr>
            <a:lvl2pPr>
              <a:defRPr sz="2400" b="0" i="0" spc="-80" baseline="0">
                <a:solidFill>
                  <a:srgbClr val="0D629D"/>
                </a:solidFill>
                <a:latin typeface="Whitney Light" pitchFamily="2" charset="0"/>
              </a:defRPr>
            </a:lvl2pPr>
            <a:lvl3pPr>
              <a:defRPr sz="2000" b="0" i="0" spc="-60" baseline="0">
                <a:latin typeface="Whitney Light" pitchFamily="2" charset="0"/>
              </a:defRPr>
            </a:lvl3pPr>
            <a:lvl4pPr marL="1371496" indent="0">
              <a:buNone/>
              <a:defRPr b="0" i="0">
                <a:latin typeface="Whitney Light" pitchFamily="2" charset="0"/>
              </a:defRPr>
            </a:lvl4pPr>
            <a:lvl5pPr>
              <a:defRPr b="0" i="0">
                <a:latin typeface="Whitney Light"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21123997-4C51-7B40-AA7B-028107A2DA1D}" type="slidenum">
              <a:rPr lang="en-US" smtClean="0"/>
              <a:t>‹#›</a:t>
            </a:fld>
            <a:endParaRPr lang="en-US" dirty="0"/>
          </a:p>
        </p:txBody>
      </p:sp>
    </p:spTree>
    <p:extLst>
      <p:ext uri="{BB962C8B-B14F-4D97-AF65-F5344CB8AC3E}">
        <p14:creationId xmlns:p14="http://schemas.microsoft.com/office/powerpoint/2010/main" val="425874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55C99-98D3-9B4F-97BC-F5FD772D3BA5}"/>
              </a:ext>
            </a:extLst>
          </p:cNvPr>
          <p:cNvSpPr/>
          <p:nvPr userDrawn="1"/>
        </p:nvSpPr>
        <p:spPr>
          <a:xfrm>
            <a:off x="0" y="0"/>
            <a:ext cx="12192000" cy="6858000"/>
          </a:xfrm>
          <a:prstGeom prst="rect">
            <a:avLst/>
          </a:prstGeom>
          <a:solidFill>
            <a:srgbClr val="0D62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7014" y="887506"/>
            <a:ext cx="11431606" cy="555190"/>
          </a:xfrm>
        </p:spPr>
        <p:txBody>
          <a:bodyPr>
            <a:normAutofit/>
          </a:bodyPr>
          <a:lstStyle>
            <a:lvl1pPr algn="ctr">
              <a:defRPr sz="2400" b="0" i="0" spc="-140" baseline="0">
                <a:solidFill>
                  <a:schemeClr val="bg1"/>
                </a:solidFill>
                <a:latin typeface="Whitney Medium" pitchFamily="2" charset="0"/>
              </a:defRPr>
            </a:lvl1pPr>
          </a:lstStyle>
          <a:p>
            <a:r>
              <a:rPr lang="en-US" dirty="0"/>
              <a:t>Click to edit Master title style</a:t>
            </a:r>
          </a:p>
        </p:txBody>
      </p:sp>
      <p:sp>
        <p:nvSpPr>
          <p:cNvPr id="3" name="Content Placeholder 2"/>
          <p:cNvSpPr>
            <a:spLocks noGrp="1"/>
          </p:cNvSpPr>
          <p:nvPr>
            <p:ph idx="1"/>
          </p:nvPr>
        </p:nvSpPr>
        <p:spPr>
          <a:xfrm>
            <a:off x="387014" y="2649071"/>
            <a:ext cx="11431605" cy="1990164"/>
          </a:xfrm>
        </p:spPr>
        <p:txBody>
          <a:bodyPr>
            <a:normAutofit/>
          </a:bodyPr>
          <a:lstStyle>
            <a:lvl1pPr algn="ctr">
              <a:spcBef>
                <a:spcPts val="0"/>
              </a:spcBef>
              <a:spcAft>
                <a:spcPts val="2400"/>
              </a:spcAft>
              <a:defRPr sz="3600" b="0" i="0" spc="-100" baseline="0">
                <a:solidFill>
                  <a:schemeClr val="bg1"/>
                </a:solidFill>
                <a:latin typeface="Whitney Light" pitchFamily="2" charset="0"/>
              </a:defRPr>
            </a:lvl1pPr>
            <a:lvl2pPr>
              <a:defRPr sz="2400" b="0" i="0" spc="-80" baseline="0">
                <a:solidFill>
                  <a:srgbClr val="0D629D"/>
                </a:solidFill>
                <a:latin typeface="Whitney Light" pitchFamily="2" charset="0"/>
              </a:defRPr>
            </a:lvl2pPr>
            <a:lvl3pPr>
              <a:defRPr sz="2000" b="0" i="0" spc="-60" baseline="0">
                <a:latin typeface="Whitney Light" pitchFamily="2" charset="0"/>
              </a:defRPr>
            </a:lvl3pPr>
            <a:lvl4pPr marL="1371496" indent="0">
              <a:buNone/>
              <a:defRPr b="0" i="0">
                <a:latin typeface="Whitney Light" pitchFamily="2" charset="0"/>
              </a:defRPr>
            </a:lvl4pPr>
            <a:lvl5pPr>
              <a:defRPr b="0" i="0">
                <a:latin typeface="Whitney Light" pitchFamily="2" charset="0"/>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1123997-4C51-7B40-AA7B-028107A2DA1D}" type="slidenum">
              <a:rPr lang="en-US" smtClean="0"/>
              <a:t>‹#›</a:t>
            </a:fld>
            <a:endParaRPr lang="en-US" dirty="0"/>
          </a:p>
        </p:txBody>
      </p:sp>
      <p:sp>
        <p:nvSpPr>
          <p:cNvPr id="7" name="TextBox 6"/>
          <p:cNvSpPr txBox="1"/>
          <p:nvPr userDrawn="1"/>
        </p:nvSpPr>
        <p:spPr>
          <a:xfrm rot="19539622">
            <a:off x="10500359" y="5646507"/>
            <a:ext cx="2042160" cy="584775"/>
          </a:xfrm>
          <a:prstGeom prst="rect">
            <a:avLst/>
          </a:prstGeom>
          <a:noFill/>
        </p:spPr>
        <p:txBody>
          <a:bodyPr wrap="square" rtlCol="0">
            <a:spAutoFit/>
          </a:bodyPr>
          <a:lstStyle/>
          <a:p>
            <a:r>
              <a:rPr lang="en-US" sz="3200" dirty="0">
                <a:solidFill>
                  <a:schemeClr val="bg1">
                    <a:lumMod val="50000"/>
                  </a:schemeClr>
                </a:solidFill>
              </a:rPr>
              <a:t>DRAFT</a:t>
            </a:r>
          </a:p>
        </p:txBody>
      </p:sp>
    </p:spTree>
    <p:extLst>
      <p:ext uri="{BB962C8B-B14F-4D97-AF65-F5344CB8AC3E}">
        <p14:creationId xmlns:p14="http://schemas.microsoft.com/office/powerpoint/2010/main" val="346082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C260-5801-A94C-9978-C556D8F8B69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6327DFF-4986-2249-9B72-B622284D14A0}"/>
              </a:ext>
            </a:extLst>
          </p:cNvPr>
          <p:cNvSpPr>
            <a:spLocks noGrp="1"/>
          </p:cNvSpPr>
          <p:nvPr>
            <p:ph type="sldNum" sz="quarter" idx="10"/>
          </p:nvPr>
        </p:nvSpPr>
        <p:spPr/>
        <p:txBody>
          <a:bodyPr/>
          <a:lstStyle/>
          <a:p>
            <a:fld id="{21123997-4C51-7B40-AA7B-028107A2DA1D}" type="slidenum">
              <a:rPr lang="en-US" smtClean="0"/>
              <a:pPr/>
              <a:t>‹#›</a:t>
            </a:fld>
            <a:endParaRPr lang="en-US" dirty="0"/>
          </a:p>
        </p:txBody>
      </p:sp>
    </p:spTree>
    <p:extLst>
      <p:ext uri="{BB962C8B-B14F-4D97-AF65-F5344CB8AC3E}">
        <p14:creationId xmlns:p14="http://schemas.microsoft.com/office/powerpoint/2010/main" val="216213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83A2-7191-44E3-842B-5BF6BEE015A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EF8D94-1070-4E2A-9E08-2B143647AA6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E8DA33D-48E3-4952-A70D-1D5A489F41D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CB79F-299D-4470-BCA0-FE2F42972AA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FFE3769-5B62-4CC5-8B92-11EC9DEC243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C76196-720E-401B-BCA6-9F0E64716D03}"/>
              </a:ext>
            </a:extLst>
          </p:cNvPr>
          <p:cNvSpPr>
            <a:spLocks noGrp="1"/>
          </p:cNvSpPr>
          <p:nvPr>
            <p:ph type="dt" sz="half" idx="10"/>
          </p:nvPr>
        </p:nvSpPr>
        <p:spPr/>
        <p:txBody>
          <a:bodyPr/>
          <a:lstStyle/>
          <a:p>
            <a:fld id="{69A62D2C-0A5F-4029-89FA-9E9927C75CF3}" type="datetimeFigureOut">
              <a:rPr lang="en-US" smtClean="0"/>
              <a:t>8/2/2019</a:t>
            </a:fld>
            <a:endParaRPr lang="en-US"/>
          </a:p>
        </p:txBody>
      </p:sp>
      <p:sp>
        <p:nvSpPr>
          <p:cNvPr id="8" name="Footer Placeholder 7">
            <a:extLst>
              <a:ext uri="{FF2B5EF4-FFF2-40B4-BE49-F238E27FC236}">
                <a16:creationId xmlns:a16="http://schemas.microsoft.com/office/drawing/2014/main" id="{96E76829-A617-442D-B938-238393C4A7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1F7B06-8686-4B0E-A652-80CB2B29F0C0}"/>
              </a:ext>
            </a:extLst>
          </p:cNvPr>
          <p:cNvSpPr>
            <a:spLocks noGrp="1"/>
          </p:cNvSpPr>
          <p:nvPr>
            <p:ph type="sldNum" sz="quarter" idx="12"/>
          </p:nvPr>
        </p:nvSpPr>
        <p:spPr/>
        <p:txBody>
          <a:bodyPr/>
          <a:lstStyle/>
          <a:p>
            <a:fld id="{AC420807-FCD5-4DCE-A56F-F051E6DB1961}" type="slidenum">
              <a:rPr lang="en-US" smtClean="0"/>
              <a:t>‹#›</a:t>
            </a:fld>
            <a:endParaRPr lang="en-US"/>
          </a:p>
        </p:txBody>
      </p:sp>
    </p:spTree>
    <p:extLst>
      <p:ext uri="{BB962C8B-B14F-4D97-AF65-F5344CB8AC3E}">
        <p14:creationId xmlns:p14="http://schemas.microsoft.com/office/powerpoint/2010/main" val="487098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15" y="214265"/>
            <a:ext cx="9953325" cy="11103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7014" y="1835900"/>
            <a:ext cx="11431605" cy="45552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247534" y="6391186"/>
            <a:ext cx="571085" cy="365125"/>
          </a:xfrm>
          <a:prstGeom prst="rect">
            <a:avLst/>
          </a:prstGeom>
        </p:spPr>
        <p:txBody>
          <a:bodyPr vert="horz" lIns="91440" tIns="45720" rIns="91440" bIns="45720" rtlCol="0" anchor="ctr"/>
          <a:lstStyle>
            <a:lvl1pPr algn="r">
              <a:defRPr sz="1000" b="0" i="0">
                <a:solidFill>
                  <a:srgbClr val="0D629D"/>
                </a:solidFill>
                <a:latin typeface="Whitney Medium" pitchFamily="2" charset="0"/>
              </a:defRPr>
            </a:lvl1pPr>
          </a:lstStyle>
          <a:p>
            <a:fld id="{21123997-4C51-7B40-AA7B-028107A2DA1D}" type="slidenum">
              <a:rPr lang="en-US" smtClean="0"/>
              <a:pPr/>
              <a:t>‹#›</a:t>
            </a:fld>
            <a:endParaRPr lang="en-US" dirty="0"/>
          </a:p>
        </p:txBody>
      </p:sp>
      <p:sp>
        <p:nvSpPr>
          <p:cNvPr id="5" name="Rectangle 4">
            <a:extLst>
              <a:ext uri="{FF2B5EF4-FFF2-40B4-BE49-F238E27FC236}">
                <a16:creationId xmlns:a16="http://schemas.microsoft.com/office/drawing/2014/main" id="{1A441256-89F9-FF47-BF41-5C351E34CCFA}"/>
              </a:ext>
            </a:extLst>
          </p:cNvPr>
          <p:cNvSpPr/>
          <p:nvPr userDrawn="1"/>
        </p:nvSpPr>
        <p:spPr>
          <a:xfrm>
            <a:off x="1" y="1479299"/>
            <a:ext cx="9144000" cy="91440"/>
          </a:xfrm>
          <a:prstGeom prst="rect">
            <a:avLst/>
          </a:prstGeom>
          <a:solidFill>
            <a:srgbClr val="95D8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2DF4B8A-D442-AE45-A9C0-39AD00413E85}"/>
              </a:ext>
            </a:extLst>
          </p:cNvPr>
          <p:cNvSpPr/>
          <p:nvPr userDrawn="1"/>
        </p:nvSpPr>
        <p:spPr>
          <a:xfrm>
            <a:off x="9144001" y="1479299"/>
            <a:ext cx="3047998" cy="91440"/>
          </a:xfrm>
          <a:prstGeom prst="rect">
            <a:avLst/>
          </a:prstGeom>
          <a:solidFill>
            <a:srgbClr val="0177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BF89A4C-C602-0B44-8162-2768428DCE33}"/>
              </a:ext>
            </a:extLst>
          </p:cNvPr>
          <p:cNvPicPr>
            <a:picLocks noChangeAspect="1"/>
          </p:cNvPicPr>
          <p:nvPr userDrawn="1"/>
        </p:nvPicPr>
        <p:blipFill>
          <a:blip r:embed="rId7"/>
          <a:stretch>
            <a:fillRect/>
          </a:stretch>
        </p:blipFill>
        <p:spPr>
          <a:xfrm>
            <a:off x="10668000" y="586430"/>
            <a:ext cx="1168998" cy="366050"/>
          </a:xfrm>
          <a:prstGeom prst="rect">
            <a:avLst/>
          </a:prstGeom>
        </p:spPr>
      </p:pic>
      <p:sp>
        <p:nvSpPr>
          <p:cNvPr id="4" name="TextBox 3"/>
          <p:cNvSpPr txBox="1"/>
          <p:nvPr userDrawn="1"/>
        </p:nvSpPr>
        <p:spPr>
          <a:xfrm rot="19690562">
            <a:off x="2819699" y="2398189"/>
            <a:ext cx="6552603" cy="2646878"/>
          </a:xfrm>
          <a:prstGeom prst="rect">
            <a:avLst/>
          </a:prstGeom>
          <a:noFill/>
        </p:spPr>
        <p:txBody>
          <a:bodyPr wrap="square" rtlCol="0">
            <a:spAutoFit/>
          </a:bodyPr>
          <a:lstStyle/>
          <a:p>
            <a:r>
              <a:rPr lang="en-US" sz="16600" dirty="0">
                <a:solidFill>
                  <a:srgbClr val="F7F7F7"/>
                </a:solidFill>
              </a:rPr>
              <a:t>DRAFT</a:t>
            </a:r>
          </a:p>
        </p:txBody>
      </p:sp>
    </p:spTree>
    <p:extLst>
      <p:ext uri="{BB962C8B-B14F-4D97-AF65-F5344CB8AC3E}">
        <p14:creationId xmlns:p14="http://schemas.microsoft.com/office/powerpoint/2010/main" val="3717674779"/>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4" r:id="rId3"/>
    <p:sldLayoutId id="2147483663" r:id="rId4"/>
    <p:sldLayoutId id="2147483665" r:id="rId5"/>
  </p:sldLayoutIdLst>
  <p:hf hdr="0" ftr="0" dt="0"/>
  <p:txStyles>
    <p:titleStyle>
      <a:lvl1pPr algn="l" defTabSz="457167" rtl="0" eaLnBrk="1" latinLnBrk="0" hangingPunct="1">
        <a:spcBef>
          <a:spcPct val="0"/>
        </a:spcBef>
        <a:buNone/>
        <a:defRPr sz="4400" b="0" i="0" kern="1200" spc="-140" baseline="0">
          <a:solidFill>
            <a:schemeClr val="tx1"/>
          </a:solidFill>
          <a:latin typeface="Whitney Book" pitchFamily="2" charset="0"/>
          <a:ea typeface="+mj-ea"/>
          <a:cs typeface="Calibri Light"/>
        </a:defRPr>
      </a:lvl1pPr>
    </p:titleStyle>
    <p:bodyStyle>
      <a:lvl1pPr marL="228600" indent="-228600" algn="l" defTabSz="457167" rtl="0" eaLnBrk="1" latinLnBrk="0" hangingPunct="1">
        <a:spcBef>
          <a:spcPts val="0"/>
        </a:spcBef>
        <a:spcAft>
          <a:spcPts val="2400"/>
        </a:spcAft>
        <a:buClr>
          <a:srgbClr val="0D629D"/>
        </a:buClr>
        <a:buFont typeface="Arial"/>
        <a:buChar char="•"/>
        <a:defRPr sz="2800" b="0" i="0" kern="1200" spc="-100" baseline="0">
          <a:solidFill>
            <a:schemeClr val="tx1"/>
          </a:solidFill>
          <a:latin typeface="Whitney Light" pitchFamily="2" charset="0"/>
          <a:ea typeface="+mn-ea"/>
          <a:cs typeface="Calibri Light"/>
        </a:defRPr>
      </a:lvl1pPr>
      <a:lvl2pPr marL="731520" indent="-228600" algn="l" defTabSz="457167" rtl="0" eaLnBrk="1" latinLnBrk="0" hangingPunct="1">
        <a:spcBef>
          <a:spcPts val="0"/>
        </a:spcBef>
        <a:spcAft>
          <a:spcPts val="300"/>
        </a:spcAft>
        <a:buFont typeface="Arial"/>
        <a:buChar char="–"/>
        <a:defRPr sz="2400" b="0" i="0" kern="1200" spc="-80" baseline="0">
          <a:solidFill>
            <a:srgbClr val="0D629D"/>
          </a:solidFill>
          <a:latin typeface="Whitney Light" pitchFamily="2" charset="0"/>
          <a:ea typeface="+mn-ea"/>
          <a:cs typeface="Calibri"/>
        </a:defRPr>
      </a:lvl2pPr>
      <a:lvl3pPr marL="1142914" indent="-137160" algn="l" defTabSz="457167" rtl="0" eaLnBrk="1" latinLnBrk="0" hangingPunct="1">
        <a:spcBef>
          <a:spcPts val="0"/>
        </a:spcBef>
        <a:spcAft>
          <a:spcPts val="300"/>
        </a:spcAft>
        <a:buFont typeface="Arial"/>
        <a:buChar char="•"/>
        <a:defRPr sz="2000" b="0" i="0" kern="1200" spc="-60" baseline="0">
          <a:solidFill>
            <a:schemeClr val="tx1"/>
          </a:solidFill>
          <a:latin typeface="Whitney Light" pitchFamily="2" charset="0"/>
          <a:ea typeface="+mn-ea"/>
          <a:cs typeface="Calibri"/>
        </a:defRPr>
      </a:lvl3pPr>
      <a:lvl4pPr marL="1600080" indent="-228584" algn="l" defTabSz="457167" rtl="0" eaLnBrk="1" latinLnBrk="0" hangingPunct="1">
        <a:spcBef>
          <a:spcPct val="20000"/>
        </a:spcBef>
        <a:buFont typeface="Arial"/>
        <a:buChar char="–"/>
        <a:defRPr sz="2000" b="0" i="0" kern="1200">
          <a:solidFill>
            <a:schemeClr val="tx1"/>
          </a:solidFill>
          <a:latin typeface="+mn-lt"/>
          <a:ea typeface="+mn-ea"/>
          <a:cs typeface="+mn-cs"/>
        </a:defRPr>
      </a:lvl4pPr>
      <a:lvl5pPr marL="2057247" indent="-228584" algn="l" defTabSz="457167" rtl="0" eaLnBrk="1" latinLnBrk="0" hangingPunct="1">
        <a:spcBef>
          <a:spcPct val="20000"/>
        </a:spcBef>
        <a:buFont typeface="Arial"/>
        <a:buChar char="»"/>
        <a:defRPr sz="2000" b="0" i="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D5A1-2959-324D-A139-F280915B34F5}"/>
              </a:ext>
            </a:extLst>
          </p:cNvPr>
          <p:cNvSpPr>
            <a:spLocks noGrp="1"/>
          </p:cNvSpPr>
          <p:nvPr>
            <p:ph type="ctrTitle"/>
          </p:nvPr>
        </p:nvSpPr>
        <p:spPr>
          <a:xfrm>
            <a:off x="4188823" y="1964920"/>
            <a:ext cx="7346039" cy="2109011"/>
          </a:xfrm>
        </p:spPr>
        <p:txBody>
          <a:bodyPr/>
          <a:lstStyle/>
          <a:p>
            <a:r>
              <a:rPr lang="en-US" dirty="0"/>
              <a:t>Health Care Costs Overview</a:t>
            </a:r>
          </a:p>
        </p:txBody>
      </p:sp>
    </p:spTree>
    <p:extLst>
      <p:ext uri="{BB962C8B-B14F-4D97-AF65-F5344CB8AC3E}">
        <p14:creationId xmlns:p14="http://schemas.microsoft.com/office/powerpoint/2010/main" val="260545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1417-98DB-4D51-927B-E5FB5185EE79}"/>
              </a:ext>
            </a:extLst>
          </p:cNvPr>
          <p:cNvSpPr>
            <a:spLocks noGrp="1"/>
          </p:cNvSpPr>
          <p:nvPr>
            <p:ph type="title"/>
          </p:nvPr>
        </p:nvSpPr>
        <p:spPr/>
        <p:txBody>
          <a:bodyPr/>
          <a:lstStyle/>
          <a:p>
            <a:r>
              <a:rPr lang="en-US" dirty="0"/>
              <a:t>Economic Impact of Indiana’s Hospitals</a:t>
            </a:r>
          </a:p>
        </p:txBody>
      </p:sp>
      <p:sp>
        <p:nvSpPr>
          <p:cNvPr id="8" name="Content Placeholder 7">
            <a:extLst>
              <a:ext uri="{FF2B5EF4-FFF2-40B4-BE49-F238E27FC236}">
                <a16:creationId xmlns:a16="http://schemas.microsoft.com/office/drawing/2014/main" id="{1BA28FC2-2C33-4CC8-B4C2-00AAE41C959B}"/>
              </a:ext>
            </a:extLst>
          </p:cNvPr>
          <p:cNvSpPr>
            <a:spLocks noGrp="1"/>
          </p:cNvSpPr>
          <p:nvPr>
            <p:ph idx="1"/>
          </p:nvPr>
        </p:nvSpPr>
        <p:spPr>
          <a:xfrm>
            <a:off x="387014" y="1835900"/>
            <a:ext cx="5899486" cy="4555286"/>
          </a:xfrm>
        </p:spPr>
        <p:txBody>
          <a:bodyPr>
            <a:normAutofit/>
          </a:bodyPr>
          <a:lstStyle/>
          <a:p>
            <a:r>
              <a:rPr lang="en-US" dirty="0"/>
              <a:t>Significant contributors to Indiana’s economic health</a:t>
            </a:r>
          </a:p>
          <a:p>
            <a:r>
              <a:rPr lang="en-US" dirty="0"/>
              <a:t>Major employers and purchasers of goods and services</a:t>
            </a:r>
          </a:p>
        </p:txBody>
      </p:sp>
      <p:sp>
        <p:nvSpPr>
          <p:cNvPr id="4" name="Slide Number Placeholder 3">
            <a:extLst>
              <a:ext uri="{FF2B5EF4-FFF2-40B4-BE49-F238E27FC236}">
                <a16:creationId xmlns:a16="http://schemas.microsoft.com/office/drawing/2014/main" id="{D3B49C09-FEE6-486F-8698-69452EB07EA5}"/>
              </a:ext>
            </a:extLst>
          </p:cNvPr>
          <p:cNvSpPr>
            <a:spLocks noGrp="1"/>
          </p:cNvSpPr>
          <p:nvPr>
            <p:ph type="sldNum" sz="quarter" idx="12"/>
          </p:nvPr>
        </p:nvSpPr>
        <p:spPr/>
        <p:txBody>
          <a:bodyPr/>
          <a:lstStyle/>
          <a:p>
            <a:fld id="{21123997-4C51-7B40-AA7B-028107A2DA1D}" type="slidenum">
              <a:rPr lang="en-US" smtClean="0"/>
              <a:t>10</a:t>
            </a:fld>
            <a:endParaRPr lang="en-US"/>
          </a:p>
        </p:txBody>
      </p:sp>
      <p:graphicFrame>
        <p:nvGraphicFramePr>
          <p:cNvPr id="5" name="Table 4">
            <a:extLst>
              <a:ext uri="{FF2B5EF4-FFF2-40B4-BE49-F238E27FC236}">
                <a16:creationId xmlns:a16="http://schemas.microsoft.com/office/drawing/2014/main" id="{A52FD1CC-04D4-465E-95D7-CEFA6A1B07C5}"/>
              </a:ext>
            </a:extLst>
          </p:cNvPr>
          <p:cNvGraphicFramePr>
            <a:graphicFrameLocks noGrp="1"/>
          </p:cNvGraphicFramePr>
          <p:nvPr>
            <p:extLst/>
          </p:nvPr>
        </p:nvGraphicFramePr>
        <p:xfrm>
          <a:off x="6764848" y="1914728"/>
          <a:ext cx="4482686" cy="3619770"/>
        </p:xfrm>
        <a:graphic>
          <a:graphicData uri="http://schemas.openxmlformats.org/drawingml/2006/table">
            <a:tbl>
              <a:tblPr firstRow="1">
                <a:tableStyleId>{69012ECD-51FC-41F1-AA8D-1B2483CD663E}</a:tableStyleId>
              </a:tblPr>
              <a:tblGrid>
                <a:gridCol w="3263462">
                  <a:extLst>
                    <a:ext uri="{9D8B030D-6E8A-4147-A177-3AD203B41FA5}">
                      <a16:colId xmlns:a16="http://schemas.microsoft.com/office/drawing/2014/main" val="2668450818"/>
                    </a:ext>
                  </a:extLst>
                </a:gridCol>
                <a:gridCol w="1219224">
                  <a:extLst>
                    <a:ext uri="{9D8B030D-6E8A-4147-A177-3AD203B41FA5}">
                      <a16:colId xmlns:a16="http://schemas.microsoft.com/office/drawing/2014/main" val="671607029"/>
                    </a:ext>
                  </a:extLst>
                </a:gridCol>
              </a:tblGrid>
              <a:tr h="995262">
                <a:tc gridSpan="2">
                  <a:txBody>
                    <a:bodyPr/>
                    <a:lstStyle/>
                    <a:p>
                      <a:pPr marL="0" marR="0" lvl="0" indent="0" algn="ctr" defTabSz="457167" rtl="0" eaLnBrk="1" fontAlgn="auto" latinLnBrk="0" hangingPunct="1">
                        <a:lnSpc>
                          <a:spcPct val="100000"/>
                        </a:lnSpc>
                        <a:spcBef>
                          <a:spcPts val="0"/>
                        </a:spcBef>
                        <a:spcAft>
                          <a:spcPts val="0"/>
                        </a:spcAft>
                        <a:buClrTx/>
                        <a:buSzTx/>
                        <a:buFontTx/>
                        <a:buNone/>
                        <a:tabLst/>
                        <a:defRPr/>
                      </a:pPr>
                      <a:r>
                        <a:rPr lang="en-US" sz="2400" dirty="0">
                          <a:latin typeface="Whitney Light"/>
                        </a:rPr>
                        <a:t>Direct and Indirect Impact on Indiana</a:t>
                      </a:r>
                    </a:p>
                  </a:txBody>
                  <a:tcPr anchor="ctr"/>
                </a:tc>
                <a:tc hMerge="1">
                  <a:txBody>
                    <a:bodyPr/>
                    <a:lstStyle/>
                    <a:p>
                      <a:endParaRPr lang="en-US" dirty="0"/>
                    </a:p>
                  </a:txBody>
                  <a:tcPr/>
                </a:tc>
                <a:extLst>
                  <a:ext uri="{0D108BD9-81ED-4DB2-BD59-A6C34878D82A}">
                    <a16:rowId xmlns:a16="http://schemas.microsoft.com/office/drawing/2014/main" val="2726759469"/>
                  </a:ext>
                </a:extLst>
              </a:tr>
              <a:tr h="552923">
                <a:tc>
                  <a:txBody>
                    <a:bodyPr/>
                    <a:lstStyle/>
                    <a:p>
                      <a:pPr marL="0" indent="0">
                        <a:spcAft>
                          <a:spcPts val="0"/>
                        </a:spcAft>
                        <a:buNone/>
                      </a:pPr>
                      <a:r>
                        <a:rPr lang="en-US" sz="2400" b="1" dirty="0">
                          <a:latin typeface="Whitney Light"/>
                        </a:rPr>
                        <a:t>Economic Impact</a:t>
                      </a:r>
                    </a:p>
                  </a:txBody>
                  <a:tcPr anchor="b"/>
                </a:tc>
                <a:tc>
                  <a:txBody>
                    <a:bodyPr/>
                    <a:lstStyle/>
                    <a:p>
                      <a:endParaRPr lang="en-US" sz="2400" dirty="0">
                        <a:latin typeface="Whitney Light"/>
                      </a:endParaRPr>
                    </a:p>
                  </a:txBody>
                  <a:tcPr/>
                </a:tc>
                <a:extLst>
                  <a:ext uri="{0D108BD9-81ED-4DB2-BD59-A6C34878D82A}">
                    <a16:rowId xmlns:a16="http://schemas.microsoft.com/office/drawing/2014/main" val="2274917103"/>
                  </a:ext>
                </a:extLst>
              </a:tr>
              <a:tr h="385187">
                <a:tc>
                  <a:txBody>
                    <a:bodyPr/>
                    <a:lstStyle/>
                    <a:p>
                      <a:pPr marL="800067" marR="0" lvl="1" indent="-342900" algn="l" defTabSz="4571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Whitney Light"/>
                        </a:rPr>
                        <a:t>Payroll</a:t>
                      </a:r>
                    </a:p>
                  </a:txBody>
                  <a:tcPr/>
                </a:tc>
                <a:tc>
                  <a:txBody>
                    <a:bodyPr/>
                    <a:lstStyle/>
                    <a:p>
                      <a:r>
                        <a:rPr lang="en-US" sz="2400" dirty="0">
                          <a:latin typeface="Whitney Light"/>
                        </a:rPr>
                        <a:t>$21.9B</a:t>
                      </a:r>
                    </a:p>
                  </a:txBody>
                  <a:tcPr/>
                </a:tc>
                <a:extLst>
                  <a:ext uri="{0D108BD9-81ED-4DB2-BD59-A6C34878D82A}">
                    <a16:rowId xmlns:a16="http://schemas.microsoft.com/office/drawing/2014/main" val="2409391668"/>
                  </a:ext>
                </a:extLst>
              </a:tr>
              <a:tr h="423287">
                <a:tc>
                  <a:txBody>
                    <a:bodyPr/>
                    <a:lstStyle/>
                    <a:p>
                      <a:pPr marL="800067" marR="0" lvl="1" indent="-342900" algn="l" defTabSz="4571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Whitney Light"/>
                        </a:rPr>
                        <a:t>Supply Purchases</a:t>
                      </a:r>
                    </a:p>
                  </a:txBody>
                  <a:tcPr/>
                </a:tc>
                <a:tc>
                  <a:txBody>
                    <a:bodyPr/>
                    <a:lstStyle/>
                    <a:p>
                      <a:r>
                        <a:rPr lang="en-US" sz="2400" dirty="0">
                          <a:latin typeface="Whitney Light"/>
                        </a:rPr>
                        <a:t>$14.5B</a:t>
                      </a:r>
                    </a:p>
                  </a:txBody>
                  <a:tcPr/>
                </a:tc>
                <a:extLst>
                  <a:ext uri="{0D108BD9-81ED-4DB2-BD59-A6C34878D82A}">
                    <a16:rowId xmlns:a16="http://schemas.microsoft.com/office/drawing/2014/main" val="1803626845"/>
                  </a:ext>
                </a:extLst>
              </a:tr>
              <a:tr h="604262">
                <a:tc>
                  <a:txBody>
                    <a:bodyPr/>
                    <a:lstStyle/>
                    <a:p>
                      <a:pPr marL="800067" marR="0" lvl="1" indent="-342900" algn="l" defTabSz="4571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Whitney Light"/>
                        </a:rPr>
                        <a:t>Capital Spending</a:t>
                      </a:r>
                    </a:p>
                  </a:txBody>
                  <a:tcPr/>
                </a:tc>
                <a:tc>
                  <a:txBody>
                    <a:bodyPr/>
                    <a:lstStyle/>
                    <a:p>
                      <a:r>
                        <a:rPr lang="en-US" sz="2400" dirty="0">
                          <a:latin typeface="Whitney Light"/>
                        </a:rPr>
                        <a:t>$2.7B</a:t>
                      </a:r>
                    </a:p>
                  </a:txBody>
                  <a:tcPr/>
                </a:tc>
                <a:extLst>
                  <a:ext uri="{0D108BD9-81ED-4DB2-BD59-A6C34878D82A}">
                    <a16:rowId xmlns:a16="http://schemas.microsoft.com/office/drawing/2014/main" val="1675291022"/>
                  </a:ext>
                </a:extLst>
              </a:tr>
              <a:tr h="552923">
                <a:tc>
                  <a:txBody>
                    <a:bodyPr/>
                    <a:lstStyle/>
                    <a:p>
                      <a:pPr marL="457167" marR="0" lvl="1" indent="0" algn="l" defTabSz="457167" rtl="0" eaLnBrk="1" fontAlgn="auto" latinLnBrk="0" hangingPunct="1">
                        <a:lnSpc>
                          <a:spcPct val="100000"/>
                        </a:lnSpc>
                        <a:spcBef>
                          <a:spcPts val="0"/>
                        </a:spcBef>
                        <a:spcAft>
                          <a:spcPts val="0"/>
                        </a:spcAft>
                        <a:buClrTx/>
                        <a:buSzTx/>
                        <a:buFontTx/>
                        <a:buNone/>
                        <a:tabLst/>
                        <a:defRPr/>
                      </a:pPr>
                      <a:r>
                        <a:rPr lang="en-US" sz="2400" b="1" dirty="0">
                          <a:latin typeface="Whitney Light"/>
                        </a:rPr>
                        <a:t>Total Impact</a:t>
                      </a:r>
                    </a:p>
                  </a:txBody>
                  <a:tcPr/>
                </a:tc>
                <a:tc>
                  <a:txBody>
                    <a:bodyPr/>
                    <a:lstStyle/>
                    <a:p>
                      <a:r>
                        <a:rPr lang="en-US" sz="2400" b="1" dirty="0">
                          <a:latin typeface="Whitney Light"/>
                        </a:rPr>
                        <a:t>$39.1B</a:t>
                      </a:r>
                    </a:p>
                  </a:txBody>
                  <a:tcPr/>
                </a:tc>
                <a:extLst>
                  <a:ext uri="{0D108BD9-81ED-4DB2-BD59-A6C34878D82A}">
                    <a16:rowId xmlns:a16="http://schemas.microsoft.com/office/drawing/2014/main" val="1501904922"/>
                  </a:ext>
                </a:extLst>
              </a:tr>
            </a:tbl>
          </a:graphicData>
        </a:graphic>
      </p:graphicFrame>
      <p:graphicFrame>
        <p:nvGraphicFramePr>
          <p:cNvPr id="3" name="Table 2">
            <a:extLst>
              <a:ext uri="{FF2B5EF4-FFF2-40B4-BE49-F238E27FC236}">
                <a16:creationId xmlns:a16="http://schemas.microsoft.com/office/drawing/2014/main" id="{9FB7ED3D-B73E-4BE8-8BD5-6D828BC1F0B1}"/>
              </a:ext>
            </a:extLst>
          </p:cNvPr>
          <p:cNvGraphicFramePr>
            <a:graphicFrameLocks noGrp="1"/>
          </p:cNvGraphicFramePr>
          <p:nvPr>
            <p:extLst/>
          </p:nvPr>
        </p:nvGraphicFramePr>
        <p:xfrm>
          <a:off x="856239" y="4145035"/>
          <a:ext cx="4961036" cy="2357120"/>
        </p:xfrm>
        <a:graphic>
          <a:graphicData uri="http://schemas.openxmlformats.org/drawingml/2006/table">
            <a:tbl>
              <a:tblPr firstRow="1" bandRow="1">
                <a:tableStyleId>{5C22544A-7EE6-4342-B048-85BDC9FD1C3A}</a:tableStyleId>
              </a:tblPr>
              <a:tblGrid>
                <a:gridCol w="2480518">
                  <a:extLst>
                    <a:ext uri="{9D8B030D-6E8A-4147-A177-3AD203B41FA5}">
                      <a16:colId xmlns:a16="http://schemas.microsoft.com/office/drawing/2014/main" val="3671620610"/>
                    </a:ext>
                  </a:extLst>
                </a:gridCol>
                <a:gridCol w="2480518">
                  <a:extLst>
                    <a:ext uri="{9D8B030D-6E8A-4147-A177-3AD203B41FA5}">
                      <a16:colId xmlns:a16="http://schemas.microsoft.com/office/drawing/2014/main" val="3214109885"/>
                    </a:ext>
                  </a:extLst>
                </a:gridCol>
              </a:tblGrid>
              <a:tr h="370840">
                <a:tc>
                  <a:txBody>
                    <a:bodyPr/>
                    <a:lstStyle/>
                    <a:p>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endParaRPr lang="en-US"/>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936432259"/>
                  </a:ext>
                </a:extLst>
              </a:tr>
              <a:tr h="370840">
                <a:tc>
                  <a:txBody>
                    <a:bodyPr/>
                    <a:lstStyle/>
                    <a:p>
                      <a:pPr algn="ctr"/>
                      <a:r>
                        <a:rPr lang="en-US" sz="3600" b="1" dirty="0">
                          <a:latin typeface="Whitney Light"/>
                        </a:rPr>
                        <a:t>243K</a:t>
                      </a:r>
                    </a:p>
                    <a:p>
                      <a:pPr algn="ctr"/>
                      <a:r>
                        <a:rPr lang="en-US" sz="2800" b="1" dirty="0">
                          <a:latin typeface="Whitney Light"/>
                        </a:rPr>
                        <a:t>Jobs</a:t>
                      </a:r>
                    </a:p>
                    <a:p>
                      <a:pPr algn="ctr"/>
                      <a:r>
                        <a:rPr lang="en-US" dirty="0">
                          <a:latin typeface="Whitney Light"/>
                        </a:rPr>
                        <a:t>Generated by Indiana hospitals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3600" b="1" dirty="0">
                          <a:latin typeface="Whitney Light"/>
                        </a:rPr>
                        <a:t>115K</a:t>
                      </a:r>
                    </a:p>
                    <a:p>
                      <a:pPr algn="ctr"/>
                      <a:r>
                        <a:rPr lang="en-US" sz="2800" b="1" dirty="0">
                          <a:latin typeface="Whitney Light"/>
                        </a:rPr>
                        <a:t>Employees</a:t>
                      </a:r>
                    </a:p>
                    <a:p>
                      <a:pPr algn="ctr"/>
                      <a:r>
                        <a:rPr lang="en-US" dirty="0">
                          <a:latin typeface="Whitney Light"/>
                        </a:rPr>
                        <a:t>Directly employed by  Indiana hospitals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4170096934"/>
                  </a:ext>
                </a:extLst>
              </a:tr>
              <a:tr h="370840">
                <a:tc>
                  <a:txBody>
                    <a:bodyPr/>
                    <a:lstStyle/>
                    <a:p>
                      <a:endParaRPr lang="en-US"/>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endParaRPr lang="en-US"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555661686"/>
                  </a:ext>
                </a:extLst>
              </a:tr>
            </a:tbl>
          </a:graphicData>
        </a:graphic>
      </p:graphicFrame>
      <p:sp>
        <p:nvSpPr>
          <p:cNvPr id="9" name="Circle: Hollow 8">
            <a:extLst>
              <a:ext uri="{FF2B5EF4-FFF2-40B4-BE49-F238E27FC236}">
                <a16:creationId xmlns:a16="http://schemas.microsoft.com/office/drawing/2014/main" id="{E6306AE1-82C6-4334-8681-A78381F10AB3}"/>
              </a:ext>
            </a:extLst>
          </p:cNvPr>
          <p:cNvSpPr/>
          <p:nvPr/>
        </p:nvSpPr>
        <p:spPr>
          <a:xfrm>
            <a:off x="9386212" y="4732388"/>
            <a:ext cx="2260513" cy="1182414"/>
          </a:xfrm>
          <a:prstGeom prst="donut">
            <a:avLst>
              <a:gd name="adj" fmla="val 1166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9325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DD83-6347-4D7F-8A9B-A42479B99813}"/>
              </a:ext>
            </a:extLst>
          </p:cNvPr>
          <p:cNvSpPr>
            <a:spLocks noGrp="1"/>
          </p:cNvSpPr>
          <p:nvPr>
            <p:ph type="title"/>
          </p:nvPr>
        </p:nvSpPr>
        <p:spPr/>
        <p:txBody>
          <a:bodyPr>
            <a:normAutofit fontScale="90000"/>
          </a:bodyPr>
          <a:lstStyle/>
          <a:p>
            <a:r>
              <a:rPr lang="en-US" dirty="0"/>
              <a:t>Community Benefit for Indiana’s Not-for-Profit Hospitals</a:t>
            </a:r>
          </a:p>
        </p:txBody>
      </p:sp>
      <p:sp>
        <p:nvSpPr>
          <p:cNvPr id="4" name="Slide Number Placeholder 3">
            <a:extLst>
              <a:ext uri="{FF2B5EF4-FFF2-40B4-BE49-F238E27FC236}">
                <a16:creationId xmlns:a16="http://schemas.microsoft.com/office/drawing/2014/main" id="{B599D091-98CC-49B7-8831-7F4D9DE013D7}"/>
              </a:ext>
            </a:extLst>
          </p:cNvPr>
          <p:cNvSpPr>
            <a:spLocks noGrp="1"/>
          </p:cNvSpPr>
          <p:nvPr>
            <p:ph type="sldNum" sz="quarter" idx="12"/>
          </p:nvPr>
        </p:nvSpPr>
        <p:spPr/>
        <p:txBody>
          <a:bodyPr/>
          <a:lstStyle/>
          <a:p>
            <a:fld id="{21123997-4C51-7B40-AA7B-028107A2DA1D}" type="slidenum">
              <a:rPr lang="en-US" smtClean="0"/>
              <a:t>11</a:t>
            </a:fld>
            <a:endParaRPr lang="en-US"/>
          </a:p>
        </p:txBody>
      </p:sp>
      <p:graphicFrame>
        <p:nvGraphicFramePr>
          <p:cNvPr id="5" name="Table 4">
            <a:extLst>
              <a:ext uri="{FF2B5EF4-FFF2-40B4-BE49-F238E27FC236}">
                <a16:creationId xmlns:a16="http://schemas.microsoft.com/office/drawing/2014/main" id="{D7B0078A-D232-4908-AAC3-D12C9D0364B1}"/>
              </a:ext>
            </a:extLst>
          </p:cNvPr>
          <p:cNvGraphicFramePr>
            <a:graphicFrameLocks noGrp="1"/>
          </p:cNvGraphicFramePr>
          <p:nvPr>
            <p:extLst/>
          </p:nvPr>
        </p:nvGraphicFramePr>
        <p:xfrm>
          <a:off x="1240589" y="1708570"/>
          <a:ext cx="9710821" cy="4900164"/>
        </p:xfrm>
        <a:graphic>
          <a:graphicData uri="http://schemas.openxmlformats.org/drawingml/2006/table">
            <a:tbl>
              <a:tblPr bandRow="1">
                <a:tableStyleId>{B301B821-A1FF-4177-AEE7-76D212191A09}</a:tableStyleId>
              </a:tblPr>
              <a:tblGrid>
                <a:gridCol w="6775117">
                  <a:extLst>
                    <a:ext uri="{9D8B030D-6E8A-4147-A177-3AD203B41FA5}">
                      <a16:colId xmlns:a16="http://schemas.microsoft.com/office/drawing/2014/main" val="3164915532"/>
                    </a:ext>
                  </a:extLst>
                </a:gridCol>
                <a:gridCol w="2935704">
                  <a:extLst>
                    <a:ext uri="{9D8B030D-6E8A-4147-A177-3AD203B41FA5}">
                      <a16:colId xmlns:a16="http://schemas.microsoft.com/office/drawing/2014/main" val="16883137"/>
                    </a:ext>
                  </a:extLst>
                </a:gridCol>
              </a:tblGrid>
              <a:tr h="375327">
                <a:tc>
                  <a:txBody>
                    <a:bodyPr/>
                    <a:lstStyle/>
                    <a:p>
                      <a:r>
                        <a:rPr lang="en-US" dirty="0">
                          <a:latin typeface="Whitney Light"/>
                        </a:rPr>
                        <a:t>Financial Assistance/Charity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$387,766,585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883072"/>
                  </a:ext>
                </a:extLst>
              </a:tr>
              <a:tr h="375327">
                <a:tc>
                  <a:txBody>
                    <a:bodyPr/>
                    <a:lstStyle/>
                    <a:p>
                      <a:r>
                        <a:rPr lang="en-US" dirty="0">
                          <a:latin typeface="Whitney Light"/>
                        </a:rPr>
                        <a:t>Medicaid Losses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$785,738,188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102545"/>
                  </a:ext>
                </a:extLst>
              </a:tr>
              <a:tr h="375327">
                <a:tc>
                  <a:txBody>
                    <a:bodyPr/>
                    <a:lstStyle/>
                    <a:p>
                      <a:r>
                        <a:rPr lang="en-US" dirty="0">
                          <a:latin typeface="Whitney Light"/>
                        </a:rPr>
                        <a:t>Other Means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$19,148,495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412006"/>
                  </a:ext>
                </a:extLst>
              </a:tr>
              <a:tr h="375327">
                <a:tc>
                  <a:txBody>
                    <a:bodyPr/>
                    <a:lstStyle/>
                    <a:p>
                      <a:r>
                        <a:rPr lang="en-US" dirty="0">
                          <a:latin typeface="Whitney Light"/>
                        </a:rPr>
                        <a:t>Community Health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$104,873,561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2402730"/>
                  </a:ext>
                </a:extLst>
              </a:tr>
              <a:tr h="375327">
                <a:tc>
                  <a:txBody>
                    <a:bodyPr/>
                    <a:lstStyle/>
                    <a:p>
                      <a:r>
                        <a:rPr lang="en-US" dirty="0">
                          <a:latin typeface="Whitney Light"/>
                        </a:rPr>
                        <a:t>Health Professions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$159,681,574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6347751"/>
                  </a:ext>
                </a:extLst>
              </a:tr>
              <a:tr h="375327">
                <a:tc>
                  <a:txBody>
                    <a:bodyPr/>
                    <a:lstStyle/>
                    <a:p>
                      <a:r>
                        <a:rPr lang="en-US" dirty="0">
                          <a:latin typeface="Whitney Light"/>
                        </a:rPr>
                        <a:t>Subsidized Health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$53,197,601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4889080"/>
                  </a:ext>
                </a:extLst>
              </a:tr>
              <a:tr h="375327">
                <a:tc>
                  <a:txBody>
                    <a:bodyPr/>
                    <a:lstStyle/>
                    <a:p>
                      <a:r>
                        <a:rPr lang="en-US" dirty="0">
                          <a:latin typeface="Whitney Light"/>
                        </a:rPr>
                        <a:t>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 $35,030,821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273124"/>
                  </a:ext>
                </a:extLst>
              </a:tr>
              <a:tr h="375327">
                <a:tc>
                  <a:txBody>
                    <a:bodyPr/>
                    <a:lstStyle/>
                    <a:p>
                      <a:r>
                        <a:rPr lang="en-US" dirty="0">
                          <a:latin typeface="Whitney Light"/>
                        </a:rPr>
                        <a:t>Cash and In-Kind Contributions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 $36,007,692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1276837"/>
                  </a:ext>
                </a:extLst>
              </a:tr>
              <a:tr h="375327">
                <a:tc>
                  <a:txBody>
                    <a:bodyPr/>
                    <a:lstStyle/>
                    <a:p>
                      <a:r>
                        <a:rPr lang="en-US" dirty="0">
                          <a:latin typeface="Whitney Light"/>
                        </a:rPr>
                        <a:t>Community Building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 $11,795,222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1544922"/>
                  </a:ext>
                </a:extLst>
              </a:tr>
              <a:tr h="375327">
                <a:tc>
                  <a:txBody>
                    <a:bodyPr/>
                    <a:lstStyle/>
                    <a:p>
                      <a:r>
                        <a:rPr lang="en-US" dirty="0">
                          <a:latin typeface="Whitney Light"/>
                        </a:rPr>
                        <a:t>Bad Debt Attributable to Patients Eligible for Financial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 $39,188,127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6667137"/>
                  </a:ext>
                </a:extLst>
              </a:tr>
              <a:tr h="375327">
                <a:tc>
                  <a:txBody>
                    <a:bodyPr/>
                    <a:lstStyle/>
                    <a:p>
                      <a:r>
                        <a:rPr lang="en-US" dirty="0">
                          <a:latin typeface="Whitney Light"/>
                        </a:rPr>
                        <a:t>Medicare Losses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Whitney Light"/>
                        </a:rPr>
                        <a:t> $777,962,560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292248"/>
                  </a:ext>
                </a:extLst>
              </a:tr>
              <a:tr h="375327">
                <a:tc>
                  <a:txBody>
                    <a:bodyPr/>
                    <a:lstStyle/>
                    <a:p>
                      <a:pPr algn="r"/>
                      <a:r>
                        <a:rPr lang="en-US" sz="2000" b="1" dirty="0">
                          <a:latin typeface="Whitney Light"/>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latin typeface="Whitney Light"/>
                        </a:rPr>
                        <a:t>$2,410,391,426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135249"/>
                  </a:ext>
                </a:extLst>
              </a:tr>
              <a:tr h="375327">
                <a:tc gridSpan="2">
                  <a:txBody>
                    <a:bodyPr/>
                    <a:lstStyle/>
                    <a:p>
                      <a:pPr algn="l"/>
                      <a:r>
                        <a:rPr lang="en-US" sz="1600" b="0" dirty="0">
                          <a:latin typeface="Whitney Light"/>
                        </a:rPr>
                        <a:t>*Latest Publicly Available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723351"/>
                  </a:ext>
                </a:extLst>
              </a:tr>
            </a:tbl>
          </a:graphicData>
        </a:graphic>
      </p:graphicFrame>
      <p:sp>
        <p:nvSpPr>
          <p:cNvPr id="3" name="Circle: Hollow 2">
            <a:extLst>
              <a:ext uri="{FF2B5EF4-FFF2-40B4-BE49-F238E27FC236}">
                <a16:creationId xmlns:a16="http://schemas.microsoft.com/office/drawing/2014/main" id="{FE368492-71A6-446A-ADB0-2F5BE0926FF1}"/>
              </a:ext>
            </a:extLst>
          </p:cNvPr>
          <p:cNvSpPr/>
          <p:nvPr/>
        </p:nvSpPr>
        <p:spPr>
          <a:xfrm>
            <a:off x="6618914" y="5780016"/>
            <a:ext cx="4177717" cy="494950"/>
          </a:xfrm>
          <a:prstGeom prst="donut">
            <a:avLst>
              <a:gd name="adj" fmla="val 13845"/>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4821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3A2A1-A621-4A03-B078-CE2A293642E1}"/>
              </a:ext>
            </a:extLst>
          </p:cNvPr>
          <p:cNvSpPr>
            <a:spLocks noGrp="1"/>
          </p:cNvSpPr>
          <p:nvPr>
            <p:ph idx="1"/>
          </p:nvPr>
        </p:nvSpPr>
        <p:spPr>
          <a:xfrm>
            <a:off x="380197" y="3033903"/>
            <a:ext cx="11431605" cy="790194"/>
          </a:xfrm>
        </p:spPr>
        <p:txBody>
          <a:bodyPr>
            <a:normAutofit/>
          </a:bodyPr>
          <a:lstStyle/>
          <a:p>
            <a:r>
              <a:rPr lang="en-US" sz="4000" dirty="0"/>
              <a:t>Hospital Challenges</a:t>
            </a:r>
          </a:p>
        </p:txBody>
      </p:sp>
      <p:sp>
        <p:nvSpPr>
          <p:cNvPr id="4" name="Slide Number Placeholder 3">
            <a:extLst>
              <a:ext uri="{FF2B5EF4-FFF2-40B4-BE49-F238E27FC236}">
                <a16:creationId xmlns:a16="http://schemas.microsoft.com/office/drawing/2014/main" id="{B3125142-A365-48E1-934C-18C0D1CF206A}"/>
              </a:ext>
            </a:extLst>
          </p:cNvPr>
          <p:cNvSpPr>
            <a:spLocks noGrp="1"/>
          </p:cNvSpPr>
          <p:nvPr>
            <p:ph type="sldNum" sz="quarter" idx="12"/>
          </p:nvPr>
        </p:nvSpPr>
        <p:spPr/>
        <p:txBody>
          <a:bodyPr/>
          <a:lstStyle/>
          <a:p>
            <a:fld id="{21123997-4C51-7B40-AA7B-028107A2DA1D}" type="slidenum">
              <a:rPr lang="en-US" smtClean="0"/>
              <a:t>12</a:t>
            </a:fld>
            <a:endParaRPr lang="en-US" dirty="0"/>
          </a:p>
        </p:txBody>
      </p:sp>
    </p:spTree>
    <p:extLst>
      <p:ext uri="{BB962C8B-B14F-4D97-AF65-F5344CB8AC3E}">
        <p14:creationId xmlns:p14="http://schemas.microsoft.com/office/powerpoint/2010/main" val="190793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3841-DC28-DE4E-B824-69DF8DEDB19F}"/>
              </a:ext>
            </a:extLst>
          </p:cNvPr>
          <p:cNvSpPr>
            <a:spLocks noGrp="1"/>
          </p:cNvSpPr>
          <p:nvPr>
            <p:ph type="title"/>
          </p:nvPr>
        </p:nvSpPr>
        <p:spPr/>
        <p:txBody>
          <a:bodyPr/>
          <a:lstStyle/>
          <a:p>
            <a:r>
              <a:rPr lang="en-US" dirty="0"/>
              <a:t>Hospital Assessment Fee (HAF)</a:t>
            </a:r>
          </a:p>
        </p:txBody>
      </p:sp>
      <p:sp>
        <p:nvSpPr>
          <p:cNvPr id="3" name="Content Placeholder 2">
            <a:extLst>
              <a:ext uri="{FF2B5EF4-FFF2-40B4-BE49-F238E27FC236}">
                <a16:creationId xmlns:a16="http://schemas.microsoft.com/office/drawing/2014/main" id="{47338A28-B295-5640-A6EA-2DA080B0AE43}"/>
              </a:ext>
            </a:extLst>
          </p:cNvPr>
          <p:cNvSpPr>
            <a:spLocks noGrp="1"/>
          </p:cNvSpPr>
          <p:nvPr>
            <p:ph idx="1"/>
          </p:nvPr>
        </p:nvSpPr>
        <p:spPr>
          <a:xfrm>
            <a:off x="387014" y="1835900"/>
            <a:ext cx="6797557" cy="4238329"/>
          </a:xfrm>
        </p:spPr>
        <p:txBody>
          <a:bodyPr>
            <a:normAutofit lnSpcReduction="10000"/>
          </a:bodyPr>
          <a:lstStyle/>
          <a:p>
            <a:r>
              <a:rPr lang="en-US" dirty="0"/>
              <a:t>Hospitals will pay over </a:t>
            </a:r>
            <a:r>
              <a:rPr lang="en-US" b="1" dirty="0">
                <a:latin typeface="Whitney Semibold" pitchFamily="2" charset="0"/>
              </a:rPr>
              <a:t>$1,000,000,000 </a:t>
            </a:r>
            <a:r>
              <a:rPr lang="en-US" dirty="0"/>
              <a:t>in fees in State Fiscal Year (SFY) 2019. The fastest growing portion, $200M, supports Healthy Indiana Plan HIP*</a:t>
            </a:r>
          </a:p>
          <a:p>
            <a:r>
              <a:rPr lang="en-US" dirty="0"/>
              <a:t>Hospitals’ share is increasing at a rapid rate -  55% in the last two years (323% increase for the HIP portion)</a:t>
            </a:r>
          </a:p>
          <a:p>
            <a:r>
              <a:rPr lang="en-US" dirty="0"/>
              <a:t>Many rural hospitals saw an increase of as much as 40-50% from SFY 2018 to 2019</a:t>
            </a:r>
          </a:p>
        </p:txBody>
      </p:sp>
      <p:sp>
        <p:nvSpPr>
          <p:cNvPr id="4" name="Slide Number Placeholder 3">
            <a:extLst>
              <a:ext uri="{FF2B5EF4-FFF2-40B4-BE49-F238E27FC236}">
                <a16:creationId xmlns:a16="http://schemas.microsoft.com/office/drawing/2014/main" id="{CFE7B060-1DA2-F94E-8C39-34EBD1E3CF4E}"/>
              </a:ext>
            </a:extLst>
          </p:cNvPr>
          <p:cNvSpPr>
            <a:spLocks noGrp="1"/>
          </p:cNvSpPr>
          <p:nvPr>
            <p:ph type="sldNum" sz="quarter" idx="12"/>
          </p:nvPr>
        </p:nvSpPr>
        <p:spPr/>
        <p:txBody>
          <a:bodyPr/>
          <a:lstStyle/>
          <a:p>
            <a:fld id="{21123997-4C51-7B40-AA7B-028107A2DA1D}" type="slidenum">
              <a:rPr lang="en-US" smtClean="0"/>
              <a:t>13</a:t>
            </a:fld>
            <a:endParaRPr lang="en-US"/>
          </a:p>
        </p:txBody>
      </p:sp>
      <p:sp>
        <p:nvSpPr>
          <p:cNvPr id="5" name="Oval 4">
            <a:extLst>
              <a:ext uri="{FF2B5EF4-FFF2-40B4-BE49-F238E27FC236}">
                <a16:creationId xmlns:a16="http://schemas.microsoft.com/office/drawing/2014/main" id="{2DD9150B-D8CC-384B-94FC-6F0CFC20DEA9}"/>
              </a:ext>
            </a:extLst>
          </p:cNvPr>
          <p:cNvSpPr/>
          <p:nvPr/>
        </p:nvSpPr>
        <p:spPr>
          <a:xfrm>
            <a:off x="7826829" y="2354369"/>
            <a:ext cx="3175574" cy="3175574"/>
          </a:xfrm>
          <a:prstGeom prst="ellipse">
            <a:avLst/>
          </a:prstGeom>
          <a:solidFill>
            <a:srgbClr val="0D629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1C122D1-A062-6849-BE8C-C55B65C641F0}"/>
              </a:ext>
            </a:extLst>
          </p:cNvPr>
          <p:cNvSpPr txBox="1"/>
          <p:nvPr/>
        </p:nvSpPr>
        <p:spPr>
          <a:xfrm>
            <a:off x="7739743" y="2845062"/>
            <a:ext cx="3349746" cy="1446550"/>
          </a:xfrm>
          <a:prstGeom prst="rect">
            <a:avLst/>
          </a:prstGeom>
          <a:noFill/>
        </p:spPr>
        <p:txBody>
          <a:bodyPr wrap="square" rtlCol="0">
            <a:spAutoFit/>
          </a:bodyPr>
          <a:lstStyle/>
          <a:p>
            <a:pPr algn="ctr"/>
            <a:r>
              <a:rPr lang="en-US" sz="8800" b="1" dirty="0">
                <a:solidFill>
                  <a:schemeClr val="bg1"/>
                </a:solidFill>
                <a:latin typeface="Whitney" pitchFamily="2" charset="0"/>
              </a:rPr>
              <a:t>$1B</a:t>
            </a:r>
          </a:p>
        </p:txBody>
      </p:sp>
      <p:sp>
        <p:nvSpPr>
          <p:cNvPr id="7" name="TextBox 6">
            <a:extLst>
              <a:ext uri="{FF2B5EF4-FFF2-40B4-BE49-F238E27FC236}">
                <a16:creationId xmlns:a16="http://schemas.microsoft.com/office/drawing/2014/main" id="{6B0359EC-53CA-0C44-9014-891A83392889}"/>
              </a:ext>
            </a:extLst>
          </p:cNvPr>
          <p:cNvSpPr txBox="1"/>
          <p:nvPr/>
        </p:nvSpPr>
        <p:spPr>
          <a:xfrm>
            <a:off x="7739743" y="4162100"/>
            <a:ext cx="3349745" cy="553998"/>
          </a:xfrm>
          <a:prstGeom prst="rect">
            <a:avLst/>
          </a:prstGeom>
          <a:noFill/>
        </p:spPr>
        <p:txBody>
          <a:bodyPr wrap="square" rtlCol="0">
            <a:spAutoFit/>
          </a:bodyPr>
          <a:lstStyle/>
          <a:p>
            <a:pPr algn="ctr">
              <a:lnSpc>
                <a:spcPts val="1800"/>
              </a:lnSpc>
            </a:pPr>
            <a:r>
              <a:rPr lang="en-US" b="1" spc="-100" dirty="0">
                <a:solidFill>
                  <a:srgbClr val="95D8EC"/>
                </a:solidFill>
                <a:latin typeface="Whitney Semibold" pitchFamily="2" charset="0"/>
              </a:rPr>
              <a:t>FEES PAID BY</a:t>
            </a:r>
            <a:br>
              <a:rPr lang="en-US" b="1" spc="-100" dirty="0">
                <a:solidFill>
                  <a:srgbClr val="95D8EC"/>
                </a:solidFill>
                <a:latin typeface="Whitney Semibold" pitchFamily="2" charset="0"/>
              </a:rPr>
            </a:br>
            <a:r>
              <a:rPr lang="en-US" b="1" spc="-100" dirty="0">
                <a:solidFill>
                  <a:srgbClr val="95D8EC"/>
                </a:solidFill>
                <a:latin typeface="Whitney Semibold" pitchFamily="2" charset="0"/>
              </a:rPr>
              <a:t>INDIANA HOSPITALS</a:t>
            </a:r>
          </a:p>
        </p:txBody>
      </p:sp>
      <p:sp>
        <p:nvSpPr>
          <p:cNvPr id="8" name="Content Placeholder 2">
            <a:extLst>
              <a:ext uri="{FF2B5EF4-FFF2-40B4-BE49-F238E27FC236}">
                <a16:creationId xmlns:a16="http://schemas.microsoft.com/office/drawing/2014/main" id="{5DE0091E-B7BB-A942-A060-9C5D27D9E5FA}"/>
              </a:ext>
            </a:extLst>
          </p:cNvPr>
          <p:cNvSpPr txBox="1">
            <a:spLocks/>
          </p:cNvSpPr>
          <p:nvPr/>
        </p:nvSpPr>
        <p:spPr>
          <a:xfrm>
            <a:off x="626499" y="6264911"/>
            <a:ext cx="7113244" cy="320573"/>
          </a:xfrm>
          <a:prstGeom prst="rect">
            <a:avLst/>
          </a:prstGeom>
        </p:spPr>
        <p:txBody>
          <a:bodyPr vert="horz" lIns="91440" tIns="45720" rIns="91440" bIns="45720" rtlCol="0">
            <a:normAutofit/>
          </a:bodyPr>
          <a:lstStyle>
            <a:lvl1pPr marL="228600" indent="-228600" algn="l" defTabSz="457167" rtl="0" eaLnBrk="1" latinLnBrk="0" hangingPunct="1">
              <a:spcBef>
                <a:spcPts val="0"/>
              </a:spcBef>
              <a:spcAft>
                <a:spcPts val="2400"/>
              </a:spcAft>
              <a:buClr>
                <a:srgbClr val="0D629D"/>
              </a:buClr>
              <a:buFont typeface="Arial"/>
              <a:buChar char="•"/>
              <a:defRPr sz="2800" b="0" i="0" kern="1200" spc="-100" baseline="0">
                <a:solidFill>
                  <a:schemeClr val="tx1"/>
                </a:solidFill>
                <a:latin typeface="Whitney Light" pitchFamily="2" charset="0"/>
                <a:ea typeface="+mn-ea"/>
                <a:cs typeface="Calibri Light"/>
              </a:defRPr>
            </a:lvl1pPr>
            <a:lvl2pPr marL="731520" indent="-228600" algn="l" defTabSz="457167" rtl="0" eaLnBrk="1" latinLnBrk="0" hangingPunct="1">
              <a:spcBef>
                <a:spcPts val="0"/>
              </a:spcBef>
              <a:spcAft>
                <a:spcPts val="300"/>
              </a:spcAft>
              <a:buFont typeface="Arial"/>
              <a:buChar char="–"/>
              <a:defRPr sz="2400" b="0" i="0" kern="1200" spc="-80" baseline="0">
                <a:solidFill>
                  <a:srgbClr val="0D629D"/>
                </a:solidFill>
                <a:latin typeface="Whitney Light" pitchFamily="2" charset="0"/>
                <a:ea typeface="+mn-ea"/>
                <a:cs typeface="Calibri"/>
              </a:defRPr>
            </a:lvl2pPr>
            <a:lvl3pPr marL="1142914" indent="-137160" algn="l" defTabSz="457167" rtl="0" eaLnBrk="1" latinLnBrk="0" hangingPunct="1">
              <a:spcBef>
                <a:spcPts val="0"/>
              </a:spcBef>
              <a:spcAft>
                <a:spcPts val="300"/>
              </a:spcAft>
              <a:buFont typeface="Arial"/>
              <a:buChar char="•"/>
              <a:defRPr sz="2000" b="0" i="0" kern="1200" spc="-60" baseline="0">
                <a:solidFill>
                  <a:schemeClr val="tx1"/>
                </a:solidFill>
                <a:latin typeface="Whitney Light" pitchFamily="2" charset="0"/>
                <a:ea typeface="+mn-ea"/>
                <a:cs typeface="Calibri"/>
              </a:defRPr>
            </a:lvl3pPr>
            <a:lvl4pPr marL="1371496" indent="0" algn="l" defTabSz="457167" rtl="0" eaLnBrk="1" latinLnBrk="0" hangingPunct="1">
              <a:spcBef>
                <a:spcPct val="20000"/>
              </a:spcBef>
              <a:buFont typeface="Arial"/>
              <a:buNone/>
              <a:defRPr sz="2000" b="0" i="0" kern="1200">
                <a:solidFill>
                  <a:schemeClr val="tx1"/>
                </a:solidFill>
                <a:latin typeface="Whitney Light" pitchFamily="2" charset="0"/>
                <a:ea typeface="+mn-ea"/>
                <a:cs typeface="+mn-cs"/>
              </a:defRPr>
            </a:lvl4pPr>
            <a:lvl5pPr marL="2057247" indent="-228584" algn="l" defTabSz="457167" rtl="0" eaLnBrk="1" latinLnBrk="0" hangingPunct="1">
              <a:spcBef>
                <a:spcPct val="20000"/>
              </a:spcBef>
              <a:buFont typeface="Arial"/>
              <a:buChar char="»"/>
              <a:defRPr sz="2000" b="0" i="0" kern="1200">
                <a:solidFill>
                  <a:schemeClr val="tx1"/>
                </a:solidFill>
                <a:latin typeface="Whitney Light" pitchFamily="2" charset="0"/>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spc="0" dirty="0">
                <a:latin typeface="Whitney Book" pitchFamily="2" charset="0"/>
              </a:rPr>
              <a:t>*$800M is used to make low hospital reimbursement rates sustainable</a:t>
            </a:r>
          </a:p>
        </p:txBody>
      </p:sp>
    </p:spTree>
    <p:extLst>
      <p:ext uri="{BB962C8B-B14F-4D97-AF65-F5344CB8AC3E}">
        <p14:creationId xmlns:p14="http://schemas.microsoft.com/office/powerpoint/2010/main" val="205908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1AD0-8E31-7847-8706-C18A6FCAD04D}"/>
              </a:ext>
            </a:extLst>
          </p:cNvPr>
          <p:cNvSpPr>
            <a:spLocks noGrp="1"/>
          </p:cNvSpPr>
          <p:nvPr>
            <p:ph type="title"/>
          </p:nvPr>
        </p:nvSpPr>
        <p:spPr/>
        <p:txBody>
          <a:bodyPr/>
          <a:lstStyle/>
          <a:p>
            <a:r>
              <a:rPr lang="en-US" dirty="0"/>
              <a:t>How HAF Supports HIP</a:t>
            </a:r>
          </a:p>
        </p:txBody>
      </p:sp>
      <p:sp>
        <p:nvSpPr>
          <p:cNvPr id="4" name="Slide Number Placeholder 3">
            <a:extLst>
              <a:ext uri="{FF2B5EF4-FFF2-40B4-BE49-F238E27FC236}">
                <a16:creationId xmlns:a16="http://schemas.microsoft.com/office/drawing/2014/main" id="{6EB06BAC-E5AF-994A-809B-C27E7DD590C1}"/>
              </a:ext>
            </a:extLst>
          </p:cNvPr>
          <p:cNvSpPr>
            <a:spLocks noGrp="1"/>
          </p:cNvSpPr>
          <p:nvPr>
            <p:ph type="sldNum" sz="quarter" idx="12"/>
          </p:nvPr>
        </p:nvSpPr>
        <p:spPr/>
        <p:txBody>
          <a:bodyPr/>
          <a:lstStyle/>
          <a:p>
            <a:fld id="{21123997-4C51-7B40-AA7B-028107A2DA1D}" type="slidenum">
              <a:rPr lang="en-US" smtClean="0"/>
              <a:t>14</a:t>
            </a:fld>
            <a:endParaRPr lang="en-US"/>
          </a:p>
        </p:txBody>
      </p:sp>
      <p:sp>
        <p:nvSpPr>
          <p:cNvPr id="11" name="Arrow: Right 12">
            <a:extLst>
              <a:ext uri="{FF2B5EF4-FFF2-40B4-BE49-F238E27FC236}">
                <a16:creationId xmlns:a16="http://schemas.microsoft.com/office/drawing/2014/main" id="{1970DC69-CAEA-B742-B207-B4DD87E04C7C}"/>
              </a:ext>
            </a:extLst>
          </p:cNvPr>
          <p:cNvSpPr/>
          <p:nvPr/>
        </p:nvSpPr>
        <p:spPr>
          <a:xfrm>
            <a:off x="2612656" y="2831842"/>
            <a:ext cx="754189" cy="44945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885D617-F03E-7B45-88C9-10C9E5A9E490}"/>
              </a:ext>
            </a:extLst>
          </p:cNvPr>
          <p:cNvPicPr>
            <a:picLocks noChangeAspect="1"/>
          </p:cNvPicPr>
          <p:nvPr/>
        </p:nvPicPr>
        <p:blipFill>
          <a:blip r:embed="rId2"/>
          <a:stretch>
            <a:fillRect/>
          </a:stretch>
        </p:blipFill>
        <p:spPr>
          <a:xfrm>
            <a:off x="9157061" y="2562850"/>
            <a:ext cx="1563828" cy="949765"/>
          </a:xfrm>
          <a:prstGeom prst="rect">
            <a:avLst/>
          </a:prstGeom>
        </p:spPr>
      </p:pic>
      <p:pic>
        <p:nvPicPr>
          <p:cNvPr id="26" name="Picture 25" descr="A picture containing LEGO, toy&#10;&#10;Description automatically generated">
            <a:extLst>
              <a:ext uri="{FF2B5EF4-FFF2-40B4-BE49-F238E27FC236}">
                <a16:creationId xmlns:a16="http://schemas.microsoft.com/office/drawing/2014/main" id="{E62F3C09-9210-E34F-92EA-6C229632282B}"/>
              </a:ext>
            </a:extLst>
          </p:cNvPr>
          <p:cNvPicPr>
            <a:picLocks noChangeAspect="1"/>
          </p:cNvPicPr>
          <p:nvPr/>
        </p:nvPicPr>
        <p:blipFill>
          <a:blip r:embed="rId3"/>
          <a:stretch>
            <a:fillRect/>
          </a:stretch>
        </p:blipFill>
        <p:spPr>
          <a:xfrm>
            <a:off x="1037359" y="2061300"/>
            <a:ext cx="1864297" cy="1864297"/>
          </a:xfrm>
          <a:prstGeom prst="rect">
            <a:avLst/>
          </a:prstGeom>
        </p:spPr>
      </p:pic>
      <p:sp>
        <p:nvSpPr>
          <p:cNvPr id="27" name="TextBox 26">
            <a:extLst>
              <a:ext uri="{FF2B5EF4-FFF2-40B4-BE49-F238E27FC236}">
                <a16:creationId xmlns:a16="http://schemas.microsoft.com/office/drawing/2014/main" id="{D30961C8-C2EC-E94C-ACDF-6F7421DF3424}"/>
              </a:ext>
            </a:extLst>
          </p:cNvPr>
          <p:cNvSpPr txBox="1"/>
          <p:nvPr/>
        </p:nvSpPr>
        <p:spPr>
          <a:xfrm>
            <a:off x="3304749" y="2546034"/>
            <a:ext cx="754190" cy="923330"/>
          </a:xfrm>
          <a:prstGeom prst="rect">
            <a:avLst/>
          </a:prstGeom>
          <a:noFill/>
        </p:spPr>
        <p:txBody>
          <a:bodyPr wrap="square" rtlCol="0">
            <a:spAutoFit/>
          </a:bodyPr>
          <a:lstStyle/>
          <a:p>
            <a:pPr algn="ctr"/>
            <a:r>
              <a:rPr lang="en-US" sz="5400" b="1" dirty="0">
                <a:solidFill>
                  <a:srgbClr val="00B050"/>
                </a:solidFill>
                <a:latin typeface="Whitney" pitchFamily="2" charset="0"/>
              </a:rPr>
              <a:t>$</a:t>
            </a:r>
          </a:p>
        </p:txBody>
      </p:sp>
      <p:pic>
        <p:nvPicPr>
          <p:cNvPr id="33" name="Picture 32" descr="A close up of a logo&#10;&#10;Description automatically generated">
            <a:extLst>
              <a:ext uri="{FF2B5EF4-FFF2-40B4-BE49-F238E27FC236}">
                <a16:creationId xmlns:a16="http://schemas.microsoft.com/office/drawing/2014/main" id="{465B606B-CD78-F549-A366-BC8EFD96061F}"/>
              </a:ext>
            </a:extLst>
          </p:cNvPr>
          <p:cNvPicPr>
            <a:picLocks noChangeAspect="1"/>
          </p:cNvPicPr>
          <p:nvPr/>
        </p:nvPicPr>
        <p:blipFill>
          <a:blip r:embed="rId4"/>
          <a:stretch>
            <a:fillRect/>
          </a:stretch>
        </p:blipFill>
        <p:spPr>
          <a:xfrm>
            <a:off x="5341926" y="2252871"/>
            <a:ext cx="1508148" cy="1509656"/>
          </a:xfrm>
          <a:prstGeom prst="rect">
            <a:avLst/>
          </a:prstGeom>
        </p:spPr>
      </p:pic>
      <p:sp>
        <p:nvSpPr>
          <p:cNvPr id="35" name="Arrow: Right 12">
            <a:extLst>
              <a:ext uri="{FF2B5EF4-FFF2-40B4-BE49-F238E27FC236}">
                <a16:creationId xmlns:a16="http://schemas.microsoft.com/office/drawing/2014/main" id="{127C072D-DF0D-8D45-8FB3-674B0114904B}"/>
              </a:ext>
            </a:extLst>
          </p:cNvPr>
          <p:cNvSpPr/>
          <p:nvPr/>
        </p:nvSpPr>
        <p:spPr>
          <a:xfrm>
            <a:off x="4853413" y="2831842"/>
            <a:ext cx="754189" cy="44945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1CF8272-1003-324B-BB6A-47F22B5FD682}"/>
              </a:ext>
            </a:extLst>
          </p:cNvPr>
          <p:cNvSpPr/>
          <p:nvPr/>
        </p:nvSpPr>
        <p:spPr>
          <a:xfrm>
            <a:off x="1361649" y="3618060"/>
            <a:ext cx="1459405" cy="236681"/>
          </a:xfrm>
          <a:prstGeom prst="rect">
            <a:avLst/>
          </a:prstGeom>
          <a:solidFill>
            <a:srgbClr val="9D9E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latin typeface="Whitney" pitchFamily="2" charset="0"/>
              </a:rPr>
              <a:t>Indiana Hospitals</a:t>
            </a:r>
          </a:p>
        </p:txBody>
      </p:sp>
      <p:sp>
        <p:nvSpPr>
          <p:cNvPr id="37" name="Rectangle 36">
            <a:extLst>
              <a:ext uri="{FF2B5EF4-FFF2-40B4-BE49-F238E27FC236}">
                <a16:creationId xmlns:a16="http://schemas.microsoft.com/office/drawing/2014/main" id="{FC67D552-4460-2D44-9C71-03AB5C6F34FC}"/>
              </a:ext>
            </a:extLst>
          </p:cNvPr>
          <p:cNvSpPr/>
          <p:nvPr/>
        </p:nvSpPr>
        <p:spPr>
          <a:xfrm>
            <a:off x="5803581" y="2684019"/>
            <a:ext cx="754189" cy="4494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pPr>
            <a:r>
              <a:rPr lang="en-US" sz="1200" b="1" dirty="0">
                <a:solidFill>
                  <a:schemeClr val="bg1"/>
                </a:solidFill>
                <a:latin typeface="Whitney" pitchFamily="2" charset="0"/>
              </a:rPr>
              <a:t>State</a:t>
            </a:r>
            <a:br>
              <a:rPr lang="en-US" sz="1200" b="1" dirty="0">
                <a:solidFill>
                  <a:schemeClr val="bg1"/>
                </a:solidFill>
                <a:latin typeface="Whitney" pitchFamily="2" charset="0"/>
              </a:rPr>
            </a:br>
            <a:r>
              <a:rPr lang="en-US" sz="1200" b="1" dirty="0">
                <a:solidFill>
                  <a:schemeClr val="bg1"/>
                </a:solidFill>
                <a:latin typeface="Whitney" pitchFamily="2" charset="0"/>
              </a:rPr>
              <a:t>Budget</a:t>
            </a:r>
          </a:p>
        </p:txBody>
      </p:sp>
      <p:sp>
        <p:nvSpPr>
          <p:cNvPr id="38" name="Rectangle 37">
            <a:extLst>
              <a:ext uri="{FF2B5EF4-FFF2-40B4-BE49-F238E27FC236}">
                <a16:creationId xmlns:a16="http://schemas.microsoft.com/office/drawing/2014/main" id="{40C25A40-1AFB-C642-90ED-B2BB052C83CB}"/>
              </a:ext>
            </a:extLst>
          </p:cNvPr>
          <p:cNvSpPr/>
          <p:nvPr/>
        </p:nvSpPr>
        <p:spPr>
          <a:xfrm>
            <a:off x="3840345" y="2842874"/>
            <a:ext cx="948537" cy="4494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900"/>
              </a:lnSpc>
            </a:pPr>
            <a:r>
              <a:rPr lang="en-US" sz="900" b="1" dirty="0">
                <a:solidFill>
                  <a:srgbClr val="00B050"/>
                </a:solidFill>
                <a:latin typeface="Whitney" pitchFamily="2" charset="0"/>
              </a:rPr>
              <a:t>HOSPITAL</a:t>
            </a:r>
            <a:br>
              <a:rPr lang="en-US" sz="900" b="1" dirty="0">
                <a:solidFill>
                  <a:srgbClr val="00B050"/>
                </a:solidFill>
                <a:latin typeface="Whitney" pitchFamily="2" charset="0"/>
              </a:rPr>
            </a:br>
            <a:r>
              <a:rPr lang="en-US" sz="900" b="1" dirty="0">
                <a:solidFill>
                  <a:srgbClr val="00B050"/>
                </a:solidFill>
                <a:latin typeface="Whitney" pitchFamily="2" charset="0"/>
              </a:rPr>
              <a:t>ASSESSMENT</a:t>
            </a:r>
          </a:p>
          <a:p>
            <a:pPr>
              <a:lnSpc>
                <a:spcPts val="900"/>
              </a:lnSpc>
            </a:pPr>
            <a:r>
              <a:rPr lang="en-US" sz="900" b="1" dirty="0">
                <a:solidFill>
                  <a:srgbClr val="00B050"/>
                </a:solidFill>
                <a:latin typeface="Whitney" pitchFamily="2" charset="0"/>
              </a:rPr>
              <a:t>FEE</a:t>
            </a:r>
          </a:p>
        </p:txBody>
      </p:sp>
      <p:sp>
        <p:nvSpPr>
          <p:cNvPr id="46" name="Arrow: Right 12">
            <a:extLst>
              <a:ext uri="{FF2B5EF4-FFF2-40B4-BE49-F238E27FC236}">
                <a16:creationId xmlns:a16="http://schemas.microsoft.com/office/drawing/2014/main" id="{026E2391-A17E-7046-8E6C-27779BDCAA7F}"/>
              </a:ext>
            </a:extLst>
          </p:cNvPr>
          <p:cNvSpPr/>
          <p:nvPr/>
        </p:nvSpPr>
        <p:spPr>
          <a:xfrm>
            <a:off x="6873801" y="2831842"/>
            <a:ext cx="2100105" cy="44945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Arc 52">
            <a:extLst>
              <a:ext uri="{FF2B5EF4-FFF2-40B4-BE49-F238E27FC236}">
                <a16:creationId xmlns:a16="http://schemas.microsoft.com/office/drawing/2014/main" id="{0B27B486-6FAD-F241-9185-4617DDFEFCEA}"/>
              </a:ext>
            </a:extLst>
          </p:cNvPr>
          <p:cNvSpPr/>
          <p:nvPr/>
        </p:nvSpPr>
        <p:spPr>
          <a:xfrm rot="13024708">
            <a:off x="5285142" y="3543408"/>
            <a:ext cx="1764384" cy="1797208"/>
          </a:xfrm>
          <a:prstGeom prst="arc">
            <a:avLst>
              <a:gd name="adj1" fmla="val 14925661"/>
              <a:gd name="adj2" fmla="val 592583"/>
            </a:avLst>
          </a:prstGeom>
          <a:ln w="180975">
            <a:solidFill>
              <a:schemeClr val="tx1"/>
            </a:solidFill>
            <a:head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4" name="Group 53">
            <a:extLst>
              <a:ext uri="{FF2B5EF4-FFF2-40B4-BE49-F238E27FC236}">
                <a16:creationId xmlns:a16="http://schemas.microsoft.com/office/drawing/2014/main" id="{6EFDADA6-B501-1E43-BFE4-B20EAA28B34C}"/>
              </a:ext>
            </a:extLst>
          </p:cNvPr>
          <p:cNvGrpSpPr/>
          <p:nvPr/>
        </p:nvGrpSpPr>
        <p:grpSpPr>
          <a:xfrm>
            <a:off x="5024408" y="4221643"/>
            <a:ext cx="551360" cy="584775"/>
            <a:chOff x="5163667" y="4127589"/>
            <a:chExt cx="551360" cy="584775"/>
          </a:xfrm>
        </p:grpSpPr>
        <p:sp>
          <p:nvSpPr>
            <p:cNvPr id="47" name="Oval 46">
              <a:extLst>
                <a:ext uri="{FF2B5EF4-FFF2-40B4-BE49-F238E27FC236}">
                  <a16:creationId xmlns:a16="http://schemas.microsoft.com/office/drawing/2014/main" id="{EB8DD91D-669F-2B4A-B502-D5AD37F9C2CD}"/>
                </a:ext>
              </a:extLst>
            </p:cNvPr>
            <p:cNvSpPr/>
            <p:nvPr/>
          </p:nvSpPr>
          <p:spPr>
            <a:xfrm>
              <a:off x="5163667" y="4161004"/>
              <a:ext cx="551360" cy="55136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17C6C90-C08E-E34C-B3EA-635B3025C2EE}"/>
                </a:ext>
              </a:extLst>
            </p:cNvPr>
            <p:cNvSpPr txBox="1"/>
            <p:nvPr/>
          </p:nvSpPr>
          <p:spPr>
            <a:xfrm>
              <a:off x="5235538" y="4127589"/>
              <a:ext cx="407618" cy="584775"/>
            </a:xfrm>
            <a:prstGeom prst="rect">
              <a:avLst/>
            </a:prstGeom>
            <a:noFill/>
          </p:spPr>
          <p:txBody>
            <a:bodyPr wrap="square" rtlCol="0">
              <a:spAutoFit/>
            </a:bodyPr>
            <a:lstStyle/>
            <a:p>
              <a:pPr algn="ctr"/>
              <a:r>
                <a:rPr lang="en-US" sz="3200" b="1" dirty="0">
                  <a:solidFill>
                    <a:schemeClr val="bg1"/>
                  </a:solidFill>
                  <a:latin typeface="Whitney" pitchFamily="2" charset="0"/>
                </a:rPr>
                <a:t>$</a:t>
              </a:r>
            </a:p>
          </p:txBody>
        </p:sp>
      </p:grpSp>
      <p:sp>
        <p:nvSpPr>
          <p:cNvPr id="55" name="Arc 54">
            <a:extLst>
              <a:ext uri="{FF2B5EF4-FFF2-40B4-BE49-F238E27FC236}">
                <a16:creationId xmlns:a16="http://schemas.microsoft.com/office/drawing/2014/main" id="{B4EDBC04-EA98-5F49-98EC-516CB854CE4F}"/>
              </a:ext>
            </a:extLst>
          </p:cNvPr>
          <p:cNvSpPr/>
          <p:nvPr/>
        </p:nvSpPr>
        <p:spPr>
          <a:xfrm rot="2655770">
            <a:off x="5190074" y="3448245"/>
            <a:ext cx="2017832" cy="1797208"/>
          </a:xfrm>
          <a:prstGeom prst="arc">
            <a:avLst>
              <a:gd name="adj1" fmla="val 14925661"/>
              <a:gd name="adj2" fmla="val 592583"/>
            </a:avLst>
          </a:prstGeom>
          <a:ln w="180975">
            <a:solidFill>
              <a:schemeClr val="tx1"/>
            </a:solidFill>
            <a:head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6" name="Group 55">
            <a:extLst>
              <a:ext uri="{FF2B5EF4-FFF2-40B4-BE49-F238E27FC236}">
                <a16:creationId xmlns:a16="http://schemas.microsoft.com/office/drawing/2014/main" id="{8A995DF3-E4B8-9C47-B691-B30E0AEDC855}"/>
              </a:ext>
            </a:extLst>
          </p:cNvPr>
          <p:cNvGrpSpPr/>
          <p:nvPr/>
        </p:nvGrpSpPr>
        <p:grpSpPr>
          <a:xfrm>
            <a:off x="6643015" y="4054228"/>
            <a:ext cx="551360" cy="584775"/>
            <a:chOff x="5163667" y="4127589"/>
            <a:chExt cx="551360" cy="584775"/>
          </a:xfrm>
        </p:grpSpPr>
        <p:sp>
          <p:nvSpPr>
            <p:cNvPr id="57" name="Oval 56">
              <a:extLst>
                <a:ext uri="{FF2B5EF4-FFF2-40B4-BE49-F238E27FC236}">
                  <a16:creationId xmlns:a16="http://schemas.microsoft.com/office/drawing/2014/main" id="{0F2041C7-1ACC-4F43-A80B-E64175892558}"/>
                </a:ext>
              </a:extLst>
            </p:cNvPr>
            <p:cNvSpPr/>
            <p:nvPr/>
          </p:nvSpPr>
          <p:spPr>
            <a:xfrm>
              <a:off x="5163667" y="4161004"/>
              <a:ext cx="551360" cy="55136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129AB9F-62E0-1D44-AAB2-D5309D9F53B6}"/>
                </a:ext>
              </a:extLst>
            </p:cNvPr>
            <p:cNvSpPr txBox="1"/>
            <p:nvPr/>
          </p:nvSpPr>
          <p:spPr>
            <a:xfrm>
              <a:off x="5235538" y="4127589"/>
              <a:ext cx="407618" cy="584775"/>
            </a:xfrm>
            <a:prstGeom prst="rect">
              <a:avLst/>
            </a:prstGeom>
            <a:noFill/>
          </p:spPr>
          <p:txBody>
            <a:bodyPr wrap="square" rtlCol="0">
              <a:spAutoFit/>
            </a:bodyPr>
            <a:lstStyle/>
            <a:p>
              <a:pPr algn="ctr"/>
              <a:r>
                <a:rPr lang="en-US" sz="3200" b="1" dirty="0">
                  <a:solidFill>
                    <a:schemeClr val="bg1"/>
                  </a:solidFill>
                  <a:latin typeface="Whitney" pitchFamily="2" charset="0"/>
                </a:rPr>
                <a:t>$</a:t>
              </a:r>
            </a:p>
          </p:txBody>
        </p:sp>
      </p:grpSp>
      <p:grpSp>
        <p:nvGrpSpPr>
          <p:cNvPr id="59" name="Group 58">
            <a:extLst>
              <a:ext uri="{FF2B5EF4-FFF2-40B4-BE49-F238E27FC236}">
                <a16:creationId xmlns:a16="http://schemas.microsoft.com/office/drawing/2014/main" id="{6611739C-A900-364E-8F7D-C3901790DDEB}"/>
              </a:ext>
            </a:extLst>
          </p:cNvPr>
          <p:cNvGrpSpPr/>
          <p:nvPr/>
        </p:nvGrpSpPr>
        <p:grpSpPr>
          <a:xfrm>
            <a:off x="7093707" y="4050482"/>
            <a:ext cx="551360" cy="584775"/>
            <a:chOff x="5163667" y="4127589"/>
            <a:chExt cx="551360" cy="584775"/>
          </a:xfrm>
        </p:grpSpPr>
        <p:sp>
          <p:nvSpPr>
            <p:cNvPr id="60" name="Oval 59">
              <a:extLst>
                <a:ext uri="{FF2B5EF4-FFF2-40B4-BE49-F238E27FC236}">
                  <a16:creationId xmlns:a16="http://schemas.microsoft.com/office/drawing/2014/main" id="{6795608E-D659-0740-9595-9A7F7FFF6239}"/>
                </a:ext>
              </a:extLst>
            </p:cNvPr>
            <p:cNvSpPr/>
            <p:nvPr/>
          </p:nvSpPr>
          <p:spPr>
            <a:xfrm>
              <a:off x="5163667" y="4161004"/>
              <a:ext cx="551360" cy="55136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D224DAF-B0D3-A547-BB82-68A8786FF96E}"/>
                </a:ext>
              </a:extLst>
            </p:cNvPr>
            <p:cNvSpPr txBox="1"/>
            <p:nvPr/>
          </p:nvSpPr>
          <p:spPr>
            <a:xfrm>
              <a:off x="5235538" y="4127589"/>
              <a:ext cx="407618" cy="584775"/>
            </a:xfrm>
            <a:prstGeom prst="rect">
              <a:avLst/>
            </a:prstGeom>
            <a:noFill/>
          </p:spPr>
          <p:txBody>
            <a:bodyPr wrap="square" rtlCol="0">
              <a:spAutoFit/>
            </a:bodyPr>
            <a:lstStyle/>
            <a:p>
              <a:pPr algn="ctr"/>
              <a:r>
                <a:rPr lang="en-US" sz="3200" b="1" dirty="0">
                  <a:solidFill>
                    <a:schemeClr val="bg1"/>
                  </a:solidFill>
                  <a:latin typeface="Whitney" pitchFamily="2" charset="0"/>
                </a:rPr>
                <a:t>$</a:t>
              </a:r>
            </a:p>
          </p:txBody>
        </p:sp>
      </p:grpSp>
      <p:pic>
        <p:nvPicPr>
          <p:cNvPr id="63" name="Picture 62">
            <a:extLst>
              <a:ext uri="{FF2B5EF4-FFF2-40B4-BE49-F238E27FC236}">
                <a16:creationId xmlns:a16="http://schemas.microsoft.com/office/drawing/2014/main" id="{4748E197-AC56-294E-B48E-49C714DF5A68}"/>
              </a:ext>
            </a:extLst>
          </p:cNvPr>
          <p:cNvPicPr>
            <a:picLocks noChangeAspect="1"/>
          </p:cNvPicPr>
          <p:nvPr/>
        </p:nvPicPr>
        <p:blipFill>
          <a:blip r:embed="rId5"/>
          <a:stretch>
            <a:fillRect/>
          </a:stretch>
        </p:blipFill>
        <p:spPr>
          <a:xfrm>
            <a:off x="5704566" y="4548156"/>
            <a:ext cx="1349651" cy="1436029"/>
          </a:xfrm>
          <a:prstGeom prst="rect">
            <a:avLst/>
          </a:prstGeom>
        </p:spPr>
      </p:pic>
      <p:sp>
        <p:nvSpPr>
          <p:cNvPr id="45" name="Rectangle 44">
            <a:extLst>
              <a:ext uri="{FF2B5EF4-FFF2-40B4-BE49-F238E27FC236}">
                <a16:creationId xmlns:a16="http://schemas.microsoft.com/office/drawing/2014/main" id="{170814E1-4944-5B49-B862-FA3874E39416}"/>
              </a:ext>
            </a:extLst>
          </p:cNvPr>
          <p:cNvSpPr/>
          <p:nvPr/>
        </p:nvSpPr>
        <p:spPr>
          <a:xfrm>
            <a:off x="5585641" y="5903015"/>
            <a:ext cx="1587500" cy="236681"/>
          </a:xfrm>
          <a:prstGeom prst="rect">
            <a:avLst/>
          </a:prstGeom>
          <a:solidFill>
            <a:srgbClr val="9D9E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latin typeface="Whitney" pitchFamily="2" charset="0"/>
              </a:rPr>
              <a:t>Federal Government</a:t>
            </a:r>
          </a:p>
        </p:txBody>
      </p:sp>
      <p:sp>
        <p:nvSpPr>
          <p:cNvPr id="64" name="Rectangle 63">
            <a:extLst>
              <a:ext uri="{FF2B5EF4-FFF2-40B4-BE49-F238E27FC236}">
                <a16:creationId xmlns:a16="http://schemas.microsoft.com/office/drawing/2014/main" id="{18B3B69A-E10D-5744-867E-7133E5E37927}"/>
              </a:ext>
            </a:extLst>
          </p:cNvPr>
          <p:cNvSpPr/>
          <p:nvPr/>
        </p:nvSpPr>
        <p:spPr>
          <a:xfrm>
            <a:off x="7643993" y="4134848"/>
            <a:ext cx="948537" cy="4494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900"/>
              </a:lnSpc>
            </a:pPr>
            <a:r>
              <a:rPr lang="en-US" sz="900" b="1" dirty="0">
                <a:solidFill>
                  <a:srgbClr val="00B050"/>
                </a:solidFill>
                <a:latin typeface="Whitney" pitchFamily="2" charset="0"/>
              </a:rPr>
              <a:t>90-100%</a:t>
            </a:r>
          </a:p>
          <a:p>
            <a:pPr>
              <a:lnSpc>
                <a:spcPts val="900"/>
              </a:lnSpc>
            </a:pPr>
            <a:r>
              <a:rPr lang="en-US" sz="900" b="1" dirty="0">
                <a:solidFill>
                  <a:srgbClr val="00B050"/>
                </a:solidFill>
                <a:latin typeface="Whitney" pitchFamily="2" charset="0"/>
              </a:rPr>
              <a:t>FEDERAL MATCH</a:t>
            </a:r>
          </a:p>
        </p:txBody>
      </p:sp>
      <p:sp>
        <p:nvSpPr>
          <p:cNvPr id="65" name="Rectangular Callout 64">
            <a:extLst>
              <a:ext uri="{FF2B5EF4-FFF2-40B4-BE49-F238E27FC236}">
                <a16:creationId xmlns:a16="http://schemas.microsoft.com/office/drawing/2014/main" id="{34AB7C3A-B8C4-3A4C-BF80-45A8233D3B29}"/>
              </a:ext>
            </a:extLst>
          </p:cNvPr>
          <p:cNvSpPr/>
          <p:nvPr/>
        </p:nvSpPr>
        <p:spPr>
          <a:xfrm>
            <a:off x="8331533" y="4810562"/>
            <a:ext cx="2916001" cy="531936"/>
          </a:xfrm>
          <a:prstGeom prst="wedgeRectCallout">
            <a:avLst>
              <a:gd name="adj1" fmla="val -50945"/>
              <a:gd name="adj2" fmla="val -115082"/>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80" tIns="0" rIns="182880" bIns="0" rtlCol="0" anchor="ctr"/>
          <a:lstStyle/>
          <a:p>
            <a:pPr>
              <a:lnSpc>
                <a:spcPts val="1800"/>
              </a:lnSpc>
            </a:pPr>
            <a:r>
              <a:rPr lang="en-US" sz="1600" b="1" dirty="0">
                <a:latin typeface="Whitney Semibold" pitchFamily="2" charset="0"/>
              </a:rPr>
              <a:t>Federal match is declining</a:t>
            </a:r>
          </a:p>
        </p:txBody>
      </p:sp>
    </p:spTree>
    <p:extLst>
      <p:ext uri="{BB962C8B-B14F-4D97-AF65-F5344CB8AC3E}">
        <p14:creationId xmlns:p14="http://schemas.microsoft.com/office/powerpoint/2010/main" val="29189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Hospital Challenges: Government Underpayment</a:t>
            </a:r>
          </a:p>
        </p:txBody>
      </p:sp>
      <p:sp>
        <p:nvSpPr>
          <p:cNvPr id="3" name="Content Placeholder 2"/>
          <p:cNvSpPr>
            <a:spLocks noGrp="1"/>
          </p:cNvSpPr>
          <p:nvPr>
            <p:ph idx="1"/>
          </p:nvPr>
        </p:nvSpPr>
        <p:spPr>
          <a:xfrm>
            <a:off x="387014" y="1835900"/>
            <a:ext cx="6337635" cy="4555286"/>
          </a:xfrm>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1123997-4C51-7B40-AA7B-028107A2DA1D}" type="slidenum">
              <a:rPr lang="en-US" smtClean="0"/>
              <a:t>15</a:t>
            </a:fld>
            <a:endParaRPr lang="en-US" dirty="0"/>
          </a:p>
        </p:txBody>
      </p:sp>
      <p:pic>
        <p:nvPicPr>
          <p:cNvPr id="5" name="Picture 4">
            <a:extLst>
              <a:ext uri="{FF2B5EF4-FFF2-40B4-BE49-F238E27FC236}">
                <a16:creationId xmlns:a16="http://schemas.microsoft.com/office/drawing/2014/main" id="{F63BFB52-E942-47E8-8240-9D99CE4DAA5E}"/>
              </a:ext>
            </a:extLst>
          </p:cNvPr>
          <p:cNvPicPr>
            <a:picLocks noChangeAspect="1"/>
          </p:cNvPicPr>
          <p:nvPr/>
        </p:nvPicPr>
        <p:blipFill>
          <a:blip r:embed="rId2"/>
          <a:stretch>
            <a:fillRect/>
          </a:stretch>
        </p:blipFill>
        <p:spPr>
          <a:xfrm>
            <a:off x="6298654" y="2939896"/>
            <a:ext cx="5096628" cy="2033797"/>
          </a:xfrm>
          <a:prstGeom prst="rect">
            <a:avLst/>
          </a:prstGeom>
        </p:spPr>
      </p:pic>
      <p:pic>
        <p:nvPicPr>
          <p:cNvPr id="6" name="Picture 5">
            <a:extLst>
              <a:ext uri="{FF2B5EF4-FFF2-40B4-BE49-F238E27FC236}">
                <a16:creationId xmlns:a16="http://schemas.microsoft.com/office/drawing/2014/main" id="{602E6852-E460-47C0-BE38-CD13CABFDA01}"/>
              </a:ext>
            </a:extLst>
          </p:cNvPr>
          <p:cNvPicPr>
            <a:picLocks noChangeAspect="1"/>
          </p:cNvPicPr>
          <p:nvPr/>
        </p:nvPicPr>
        <p:blipFill>
          <a:blip r:embed="rId3"/>
          <a:stretch>
            <a:fillRect/>
          </a:stretch>
        </p:blipFill>
        <p:spPr>
          <a:xfrm>
            <a:off x="794520" y="2939897"/>
            <a:ext cx="5096628" cy="2033797"/>
          </a:xfrm>
          <a:prstGeom prst="rect">
            <a:avLst/>
          </a:prstGeom>
        </p:spPr>
      </p:pic>
      <p:sp>
        <p:nvSpPr>
          <p:cNvPr id="7" name="TextBox 6"/>
          <p:cNvSpPr txBox="1"/>
          <p:nvPr/>
        </p:nvSpPr>
        <p:spPr>
          <a:xfrm>
            <a:off x="794520" y="5276850"/>
            <a:ext cx="5096628" cy="646331"/>
          </a:xfrm>
          <a:prstGeom prst="rect">
            <a:avLst/>
          </a:prstGeom>
          <a:noFill/>
        </p:spPr>
        <p:txBody>
          <a:bodyPr wrap="square" rtlCol="0">
            <a:spAutoFit/>
          </a:bodyPr>
          <a:lstStyle/>
          <a:p>
            <a:pPr algn="ctr"/>
            <a:r>
              <a:rPr lang="en-US" b="1" dirty="0"/>
              <a:t>*Approximately 50% of all Indiana births are to Medicaid beneficiaries.</a:t>
            </a:r>
          </a:p>
        </p:txBody>
      </p:sp>
    </p:spTree>
    <p:extLst>
      <p:ext uri="{BB962C8B-B14F-4D97-AF65-F5344CB8AC3E}">
        <p14:creationId xmlns:p14="http://schemas.microsoft.com/office/powerpoint/2010/main" val="850084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484-FA07-4EDE-8DD2-1C1C300A3AA0}"/>
              </a:ext>
            </a:extLst>
          </p:cNvPr>
          <p:cNvSpPr>
            <a:spLocks noGrp="1"/>
          </p:cNvSpPr>
          <p:nvPr>
            <p:ph type="title"/>
          </p:nvPr>
        </p:nvSpPr>
        <p:spPr/>
        <p:txBody>
          <a:bodyPr/>
          <a:lstStyle/>
          <a:p>
            <a:r>
              <a:rPr lang="en-US" dirty="0"/>
              <a:t>Impact of Scheduled DSH Cuts</a:t>
            </a:r>
          </a:p>
        </p:txBody>
      </p:sp>
      <p:sp>
        <p:nvSpPr>
          <p:cNvPr id="4" name="Slide Number Placeholder 3">
            <a:extLst>
              <a:ext uri="{FF2B5EF4-FFF2-40B4-BE49-F238E27FC236}">
                <a16:creationId xmlns:a16="http://schemas.microsoft.com/office/drawing/2014/main" id="{95512A34-5EBC-47D3-8BBE-46EDB89D5CEB}"/>
              </a:ext>
            </a:extLst>
          </p:cNvPr>
          <p:cNvSpPr>
            <a:spLocks noGrp="1"/>
          </p:cNvSpPr>
          <p:nvPr>
            <p:ph type="sldNum" sz="quarter" idx="12"/>
          </p:nvPr>
        </p:nvSpPr>
        <p:spPr/>
        <p:txBody>
          <a:bodyPr/>
          <a:lstStyle/>
          <a:p>
            <a:fld id="{21123997-4C51-7B40-AA7B-028107A2DA1D}" type="slidenum">
              <a:rPr lang="en-US" smtClean="0"/>
              <a:t>16</a:t>
            </a:fld>
            <a:endParaRPr lang="en-US"/>
          </a:p>
        </p:txBody>
      </p:sp>
      <p:pic>
        <p:nvPicPr>
          <p:cNvPr id="12" name="Picture 11">
            <a:extLst>
              <a:ext uri="{FF2B5EF4-FFF2-40B4-BE49-F238E27FC236}">
                <a16:creationId xmlns:a16="http://schemas.microsoft.com/office/drawing/2014/main" id="{F2767A42-0946-4F0A-B366-585CE6261D71}"/>
              </a:ext>
            </a:extLst>
          </p:cNvPr>
          <p:cNvPicPr>
            <a:picLocks noChangeAspect="1"/>
          </p:cNvPicPr>
          <p:nvPr/>
        </p:nvPicPr>
        <p:blipFill rotWithShape="1">
          <a:blip r:embed="rId2"/>
          <a:srcRect l="3066" t="45838" r="18470" b="13551"/>
          <a:stretch/>
        </p:blipFill>
        <p:spPr>
          <a:xfrm>
            <a:off x="555907" y="1729027"/>
            <a:ext cx="8079644" cy="1026794"/>
          </a:xfrm>
          <a:prstGeom prst="rect">
            <a:avLst/>
          </a:prstGeom>
        </p:spPr>
      </p:pic>
      <p:pic>
        <p:nvPicPr>
          <p:cNvPr id="17" name="Picture 16">
            <a:extLst>
              <a:ext uri="{FF2B5EF4-FFF2-40B4-BE49-F238E27FC236}">
                <a16:creationId xmlns:a16="http://schemas.microsoft.com/office/drawing/2014/main" id="{093389CD-2FED-4A0B-84DA-ADF8257B7C53}"/>
              </a:ext>
            </a:extLst>
          </p:cNvPr>
          <p:cNvPicPr>
            <a:picLocks noChangeAspect="1"/>
          </p:cNvPicPr>
          <p:nvPr/>
        </p:nvPicPr>
        <p:blipFill rotWithShape="1">
          <a:blip r:embed="rId3"/>
          <a:srcRect t="15601" b="4128"/>
          <a:stretch/>
        </p:blipFill>
        <p:spPr>
          <a:xfrm>
            <a:off x="813479" y="2831775"/>
            <a:ext cx="5906621" cy="3514636"/>
          </a:xfrm>
          <a:prstGeom prst="rect">
            <a:avLst/>
          </a:prstGeom>
        </p:spPr>
      </p:pic>
      <p:pic>
        <p:nvPicPr>
          <p:cNvPr id="3" name="Picture 2">
            <a:extLst>
              <a:ext uri="{FF2B5EF4-FFF2-40B4-BE49-F238E27FC236}">
                <a16:creationId xmlns:a16="http://schemas.microsoft.com/office/drawing/2014/main" id="{E710DFAD-7D09-40C3-8CB8-483E4759FDCB}"/>
              </a:ext>
            </a:extLst>
          </p:cNvPr>
          <p:cNvPicPr>
            <a:picLocks noChangeAspect="1"/>
          </p:cNvPicPr>
          <p:nvPr/>
        </p:nvPicPr>
        <p:blipFill>
          <a:blip r:embed="rId4"/>
          <a:stretch>
            <a:fillRect/>
          </a:stretch>
        </p:blipFill>
        <p:spPr>
          <a:xfrm>
            <a:off x="8208169" y="2208782"/>
            <a:ext cx="2822459" cy="4364966"/>
          </a:xfrm>
          <a:prstGeom prst="rect">
            <a:avLst/>
          </a:prstGeom>
        </p:spPr>
      </p:pic>
    </p:spTree>
    <p:extLst>
      <p:ext uri="{BB962C8B-B14F-4D97-AF65-F5344CB8AC3E}">
        <p14:creationId xmlns:p14="http://schemas.microsoft.com/office/powerpoint/2010/main" val="101038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Challenges: Regulatory Burden</a:t>
            </a:r>
          </a:p>
        </p:txBody>
      </p:sp>
      <p:sp>
        <p:nvSpPr>
          <p:cNvPr id="3" name="Content Placeholder 2"/>
          <p:cNvSpPr>
            <a:spLocks noGrp="1"/>
          </p:cNvSpPr>
          <p:nvPr>
            <p:ph idx="1"/>
          </p:nvPr>
        </p:nvSpPr>
        <p:spPr>
          <a:xfrm>
            <a:off x="387014" y="1835899"/>
            <a:ext cx="3483022" cy="4250865"/>
          </a:xfrm>
        </p:spPr>
        <p:txBody>
          <a:bodyPr>
            <a:normAutofit/>
          </a:bodyPr>
          <a:lstStyle/>
          <a:p>
            <a:r>
              <a:rPr lang="en-US" dirty="0"/>
              <a:t>Hospitals have to comply with 341 mandatory regulatory requirements.</a:t>
            </a:r>
          </a:p>
        </p:txBody>
      </p:sp>
      <p:sp>
        <p:nvSpPr>
          <p:cNvPr id="4" name="Slide Number Placeholder 3"/>
          <p:cNvSpPr>
            <a:spLocks noGrp="1"/>
          </p:cNvSpPr>
          <p:nvPr>
            <p:ph type="sldNum" sz="quarter" idx="12"/>
          </p:nvPr>
        </p:nvSpPr>
        <p:spPr/>
        <p:txBody>
          <a:bodyPr/>
          <a:lstStyle/>
          <a:p>
            <a:fld id="{21123997-4C51-7B40-AA7B-028107A2DA1D}" type="slidenum">
              <a:rPr lang="en-US" smtClean="0"/>
              <a:t>17</a:t>
            </a:fld>
            <a:endParaRPr lang="en-US" dirty="0"/>
          </a:p>
        </p:txBody>
      </p:sp>
      <p:pic>
        <p:nvPicPr>
          <p:cNvPr id="5" name="Picture 4">
            <a:extLst>
              <a:ext uri="{FF2B5EF4-FFF2-40B4-BE49-F238E27FC236}">
                <a16:creationId xmlns:a16="http://schemas.microsoft.com/office/drawing/2014/main" id="{0DF3654C-CC3E-4DDB-AD30-979432FD73FA}"/>
              </a:ext>
            </a:extLst>
          </p:cNvPr>
          <p:cNvPicPr>
            <a:picLocks noChangeAspect="1"/>
          </p:cNvPicPr>
          <p:nvPr/>
        </p:nvPicPr>
        <p:blipFill rotWithShape="1">
          <a:blip r:embed="rId2"/>
          <a:srcRect t="8482" b="7190"/>
          <a:stretch/>
        </p:blipFill>
        <p:spPr>
          <a:xfrm>
            <a:off x="4059211" y="1673036"/>
            <a:ext cx="3414119" cy="5083275"/>
          </a:xfrm>
          <a:prstGeom prst="rect">
            <a:avLst/>
          </a:prstGeom>
        </p:spPr>
      </p:pic>
      <p:pic>
        <p:nvPicPr>
          <p:cNvPr id="6" name="Picture 5">
            <a:extLst>
              <a:ext uri="{FF2B5EF4-FFF2-40B4-BE49-F238E27FC236}">
                <a16:creationId xmlns:a16="http://schemas.microsoft.com/office/drawing/2014/main" id="{B107FD08-BB94-47C3-AFDA-3E46B2CB3927}"/>
              </a:ext>
            </a:extLst>
          </p:cNvPr>
          <p:cNvPicPr>
            <a:picLocks noChangeAspect="1"/>
          </p:cNvPicPr>
          <p:nvPr/>
        </p:nvPicPr>
        <p:blipFill>
          <a:blip r:embed="rId3"/>
          <a:stretch>
            <a:fillRect/>
          </a:stretch>
        </p:blipFill>
        <p:spPr>
          <a:xfrm>
            <a:off x="7985073" y="1657186"/>
            <a:ext cx="2923137" cy="5190689"/>
          </a:xfrm>
          <a:prstGeom prst="rect">
            <a:avLst/>
          </a:prstGeom>
        </p:spPr>
      </p:pic>
      <p:sp>
        <p:nvSpPr>
          <p:cNvPr id="7" name="Rectangle 6">
            <a:extLst>
              <a:ext uri="{FF2B5EF4-FFF2-40B4-BE49-F238E27FC236}">
                <a16:creationId xmlns:a16="http://schemas.microsoft.com/office/drawing/2014/main" id="{4AFCA5B3-6671-47D9-B19E-B62D8292164E}"/>
              </a:ext>
            </a:extLst>
          </p:cNvPr>
          <p:cNvSpPr/>
          <p:nvPr/>
        </p:nvSpPr>
        <p:spPr>
          <a:xfrm>
            <a:off x="387015" y="6247711"/>
            <a:ext cx="3823854" cy="600164"/>
          </a:xfrm>
          <a:prstGeom prst="rect">
            <a:avLst/>
          </a:prstGeom>
        </p:spPr>
        <p:txBody>
          <a:bodyPr wrap="square">
            <a:spAutoFit/>
          </a:bodyPr>
          <a:lstStyle/>
          <a:p>
            <a:r>
              <a:rPr lang="en-US" sz="1100" dirty="0">
                <a:solidFill>
                  <a:schemeClr val="bg1">
                    <a:lumMod val="50000"/>
                  </a:schemeClr>
                </a:solidFill>
              </a:rPr>
              <a:t>Source: Data from the American Hospital Association Report: Regulatory Overload - Accessing Regulatory Burden on Health Systems, Hospitals and Post-acute Care Providers.</a:t>
            </a:r>
          </a:p>
        </p:txBody>
      </p:sp>
    </p:spTree>
    <p:extLst>
      <p:ext uri="{BB962C8B-B14F-4D97-AF65-F5344CB8AC3E}">
        <p14:creationId xmlns:p14="http://schemas.microsoft.com/office/powerpoint/2010/main" val="86974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AE3E7-9FA7-4BF7-A319-6E2FC2A709E8}"/>
              </a:ext>
            </a:extLst>
          </p:cNvPr>
          <p:cNvSpPr>
            <a:spLocks noGrp="1"/>
          </p:cNvSpPr>
          <p:nvPr>
            <p:ph idx="1"/>
          </p:nvPr>
        </p:nvSpPr>
        <p:spPr>
          <a:xfrm>
            <a:off x="380197" y="3109090"/>
            <a:ext cx="11431605" cy="683421"/>
          </a:xfrm>
        </p:spPr>
        <p:txBody>
          <a:bodyPr>
            <a:normAutofit lnSpcReduction="10000"/>
          </a:bodyPr>
          <a:lstStyle/>
          <a:p>
            <a:r>
              <a:rPr lang="en-US" sz="4000" dirty="0"/>
              <a:t>Rural Health Care</a:t>
            </a:r>
          </a:p>
        </p:txBody>
      </p:sp>
      <p:sp>
        <p:nvSpPr>
          <p:cNvPr id="4" name="Slide Number Placeholder 3">
            <a:extLst>
              <a:ext uri="{FF2B5EF4-FFF2-40B4-BE49-F238E27FC236}">
                <a16:creationId xmlns:a16="http://schemas.microsoft.com/office/drawing/2014/main" id="{8FF94E12-AC78-46F4-AF37-687771EBD77B}"/>
              </a:ext>
            </a:extLst>
          </p:cNvPr>
          <p:cNvSpPr>
            <a:spLocks noGrp="1"/>
          </p:cNvSpPr>
          <p:nvPr>
            <p:ph type="sldNum" sz="quarter" idx="12"/>
          </p:nvPr>
        </p:nvSpPr>
        <p:spPr/>
        <p:txBody>
          <a:bodyPr/>
          <a:lstStyle/>
          <a:p>
            <a:fld id="{21123997-4C51-7B40-AA7B-028107A2DA1D}" type="slidenum">
              <a:rPr lang="en-US" smtClean="0"/>
              <a:t>18</a:t>
            </a:fld>
            <a:endParaRPr lang="en-US" dirty="0"/>
          </a:p>
        </p:txBody>
      </p:sp>
    </p:spTree>
    <p:extLst>
      <p:ext uri="{BB962C8B-B14F-4D97-AF65-F5344CB8AC3E}">
        <p14:creationId xmlns:p14="http://schemas.microsoft.com/office/powerpoint/2010/main" val="872081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Healthcare Challenges</a:t>
            </a:r>
          </a:p>
        </p:txBody>
      </p:sp>
      <p:sp>
        <p:nvSpPr>
          <p:cNvPr id="3" name="Content Placeholder 2"/>
          <p:cNvSpPr>
            <a:spLocks noGrp="1"/>
          </p:cNvSpPr>
          <p:nvPr>
            <p:ph idx="1"/>
          </p:nvPr>
        </p:nvSpPr>
        <p:spPr/>
        <p:txBody>
          <a:bodyPr>
            <a:normAutofit lnSpcReduction="10000"/>
          </a:bodyPr>
          <a:lstStyle/>
          <a:p>
            <a:r>
              <a:rPr lang="en-US" dirty="0"/>
              <a:t>Rural hospitals are essential to the health of 60 million Americans who live in rural communities.</a:t>
            </a:r>
          </a:p>
          <a:p>
            <a:r>
              <a:rPr lang="en-US" dirty="0"/>
              <a:t>Rural population growth has been significantly lower than urban areas, a factor contributing to the closing of 95 rural hospitals across 26 states since 2010.</a:t>
            </a:r>
          </a:p>
          <a:p>
            <a:pPr>
              <a:spcAft>
                <a:spcPts val="600"/>
              </a:spcAft>
            </a:pPr>
            <a:r>
              <a:rPr lang="en-US" dirty="0"/>
              <a:t>In Indiana, rural hospitals are fragile.</a:t>
            </a:r>
          </a:p>
          <a:p>
            <a:pPr lvl="1">
              <a:spcAft>
                <a:spcPts val="600"/>
              </a:spcAft>
            </a:pPr>
            <a:r>
              <a:rPr lang="en-US" dirty="0"/>
              <a:t>23.1% of Indiana rural hospitals are at high risk of closing unless their financial situations improve.</a:t>
            </a:r>
          </a:p>
          <a:p>
            <a:pPr lvl="1">
              <a:spcAft>
                <a:spcPts val="600"/>
              </a:spcAft>
            </a:pPr>
            <a:r>
              <a:rPr lang="en-US" dirty="0"/>
              <a:t>Fayette Regional Health System closed in July after filing for bankruptcy in October of 2018</a:t>
            </a:r>
          </a:p>
          <a:p>
            <a:pPr>
              <a:spcBef>
                <a:spcPts val="600"/>
              </a:spcBef>
              <a:spcAft>
                <a:spcPts val="1800"/>
              </a:spcAft>
            </a:pPr>
            <a:r>
              <a:rPr lang="en-US" dirty="0"/>
              <a:t>Hoosiers losing Access – OB and ER are especially vulnerable</a:t>
            </a:r>
          </a:p>
          <a:p>
            <a:endParaRPr lang="en-US" dirty="0"/>
          </a:p>
        </p:txBody>
      </p:sp>
      <p:sp>
        <p:nvSpPr>
          <p:cNvPr id="4" name="Slide Number Placeholder 3"/>
          <p:cNvSpPr>
            <a:spLocks noGrp="1"/>
          </p:cNvSpPr>
          <p:nvPr>
            <p:ph type="sldNum" sz="quarter" idx="12"/>
          </p:nvPr>
        </p:nvSpPr>
        <p:spPr/>
        <p:txBody>
          <a:bodyPr/>
          <a:lstStyle/>
          <a:p>
            <a:fld id="{21123997-4C51-7B40-AA7B-028107A2DA1D}" type="slidenum">
              <a:rPr lang="en-US" smtClean="0"/>
              <a:t>19</a:t>
            </a:fld>
            <a:endParaRPr lang="en-US" dirty="0"/>
          </a:p>
        </p:txBody>
      </p:sp>
    </p:spTree>
    <p:extLst>
      <p:ext uri="{BB962C8B-B14F-4D97-AF65-F5344CB8AC3E}">
        <p14:creationId xmlns:p14="http://schemas.microsoft.com/office/powerpoint/2010/main" val="23393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EF7BF-79A7-462B-8CC9-475F66189010}"/>
              </a:ext>
            </a:extLst>
          </p:cNvPr>
          <p:cNvSpPr>
            <a:spLocks noGrp="1"/>
          </p:cNvSpPr>
          <p:nvPr>
            <p:ph idx="1"/>
          </p:nvPr>
        </p:nvSpPr>
        <p:spPr>
          <a:xfrm>
            <a:off x="387014" y="3006880"/>
            <a:ext cx="11431605" cy="1990164"/>
          </a:xfrm>
        </p:spPr>
        <p:txBody>
          <a:bodyPr/>
          <a:lstStyle/>
          <a:p>
            <a:r>
              <a:rPr lang="en-US" dirty="0"/>
              <a:t>A Breakdown of Health Care Costs</a:t>
            </a:r>
          </a:p>
        </p:txBody>
      </p:sp>
      <p:sp>
        <p:nvSpPr>
          <p:cNvPr id="4" name="Slide Number Placeholder 3">
            <a:extLst>
              <a:ext uri="{FF2B5EF4-FFF2-40B4-BE49-F238E27FC236}">
                <a16:creationId xmlns:a16="http://schemas.microsoft.com/office/drawing/2014/main" id="{8FE7B8CC-F636-458C-8F5B-C8CCF1BEE170}"/>
              </a:ext>
            </a:extLst>
          </p:cNvPr>
          <p:cNvSpPr>
            <a:spLocks noGrp="1"/>
          </p:cNvSpPr>
          <p:nvPr>
            <p:ph type="sldNum" sz="quarter" idx="12"/>
          </p:nvPr>
        </p:nvSpPr>
        <p:spPr/>
        <p:txBody>
          <a:bodyPr/>
          <a:lstStyle/>
          <a:p>
            <a:fld id="{21123997-4C51-7B40-AA7B-028107A2DA1D}" type="slidenum">
              <a:rPr lang="en-US" smtClean="0"/>
              <a:t>2</a:t>
            </a:fld>
            <a:endParaRPr lang="en-US" dirty="0"/>
          </a:p>
        </p:txBody>
      </p:sp>
    </p:spTree>
    <p:extLst>
      <p:ext uri="{BB962C8B-B14F-4D97-AF65-F5344CB8AC3E}">
        <p14:creationId xmlns:p14="http://schemas.microsoft.com/office/powerpoint/2010/main" val="4079273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53BC2-32FB-4F51-98F4-E637CED10F93}"/>
              </a:ext>
            </a:extLst>
          </p:cNvPr>
          <p:cNvSpPr>
            <a:spLocks noGrp="1"/>
          </p:cNvSpPr>
          <p:nvPr>
            <p:ph idx="1"/>
          </p:nvPr>
        </p:nvSpPr>
        <p:spPr>
          <a:xfrm>
            <a:off x="380198" y="3039036"/>
            <a:ext cx="11431605" cy="779929"/>
          </a:xfrm>
        </p:spPr>
        <p:txBody>
          <a:bodyPr>
            <a:normAutofit/>
          </a:bodyPr>
          <a:lstStyle/>
          <a:p>
            <a:r>
              <a:rPr lang="en-US" sz="4000" dirty="0"/>
              <a:t>Indiana’s Poor Public Health Metrics</a:t>
            </a:r>
          </a:p>
        </p:txBody>
      </p:sp>
      <p:sp>
        <p:nvSpPr>
          <p:cNvPr id="4" name="Slide Number Placeholder 3">
            <a:extLst>
              <a:ext uri="{FF2B5EF4-FFF2-40B4-BE49-F238E27FC236}">
                <a16:creationId xmlns:a16="http://schemas.microsoft.com/office/drawing/2014/main" id="{E0F73316-431B-4407-A65B-8B9DFE0199D6}"/>
              </a:ext>
            </a:extLst>
          </p:cNvPr>
          <p:cNvSpPr>
            <a:spLocks noGrp="1"/>
          </p:cNvSpPr>
          <p:nvPr>
            <p:ph type="sldNum" sz="quarter" idx="12"/>
          </p:nvPr>
        </p:nvSpPr>
        <p:spPr/>
        <p:txBody>
          <a:bodyPr/>
          <a:lstStyle/>
          <a:p>
            <a:fld id="{21123997-4C51-7B40-AA7B-028107A2DA1D}" type="slidenum">
              <a:rPr lang="en-US" smtClean="0"/>
              <a:t>20</a:t>
            </a:fld>
            <a:endParaRPr lang="en-US" dirty="0"/>
          </a:p>
        </p:txBody>
      </p:sp>
    </p:spTree>
    <p:extLst>
      <p:ext uri="{BB962C8B-B14F-4D97-AF65-F5344CB8AC3E}">
        <p14:creationId xmlns:p14="http://schemas.microsoft.com/office/powerpoint/2010/main" val="2423724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Indiana’s Poor Health Metrics</a:t>
            </a:r>
          </a:p>
        </p:txBody>
      </p:sp>
      <p:sp>
        <p:nvSpPr>
          <p:cNvPr id="3" name="Content Placeholder 2"/>
          <p:cNvSpPr>
            <a:spLocks noGrp="1"/>
          </p:cNvSpPr>
          <p:nvPr>
            <p:ph idx="1"/>
          </p:nvPr>
        </p:nvSpPr>
        <p:spPr>
          <a:xfrm>
            <a:off x="387014" y="1835900"/>
            <a:ext cx="7287109" cy="4555286"/>
          </a:xfrm>
        </p:spPr>
        <p:txBody>
          <a:bodyPr/>
          <a:lstStyle/>
          <a:p>
            <a:r>
              <a:rPr lang="en-US" dirty="0"/>
              <a:t>Indiana ranks 44</a:t>
            </a:r>
            <a:r>
              <a:rPr lang="en-US" baseline="30000" dirty="0"/>
              <a:t>th</a:t>
            </a:r>
            <a:r>
              <a:rPr lang="en-US" dirty="0"/>
              <a:t> among states, </a:t>
            </a:r>
            <a:r>
              <a:rPr lang="en-US" b="1" dirty="0">
                <a:latin typeface="Whitney Semibold" pitchFamily="2" charset="0"/>
              </a:rPr>
              <a:t>down 3 places</a:t>
            </a:r>
            <a:r>
              <a:rPr lang="en-US" dirty="0"/>
              <a:t> from 41</a:t>
            </a:r>
            <a:r>
              <a:rPr lang="en-US" baseline="30000" dirty="0"/>
              <a:t>st</a:t>
            </a:r>
            <a:r>
              <a:rPr lang="en-US" dirty="0"/>
              <a:t> in 2017, in the percentage of people who smoke</a:t>
            </a:r>
          </a:p>
          <a:p>
            <a:r>
              <a:rPr lang="en-US" dirty="0"/>
              <a:t>In the past two years, smoking in Indiana </a:t>
            </a:r>
            <a:r>
              <a:rPr lang="en-US" b="1" dirty="0">
                <a:latin typeface="Whitney Semibold" pitchFamily="2" charset="0"/>
              </a:rPr>
              <a:t>rose 6% </a:t>
            </a:r>
            <a:r>
              <a:rPr lang="en-US" dirty="0"/>
              <a:t>while decreasing in many other states</a:t>
            </a:r>
          </a:p>
          <a:p>
            <a:endParaRPr lang="en-US" dirty="0"/>
          </a:p>
        </p:txBody>
      </p:sp>
      <p:sp>
        <p:nvSpPr>
          <p:cNvPr id="4" name="Slide Number Placeholder 3"/>
          <p:cNvSpPr>
            <a:spLocks noGrp="1"/>
          </p:cNvSpPr>
          <p:nvPr>
            <p:ph type="sldNum" sz="quarter" idx="12"/>
          </p:nvPr>
        </p:nvSpPr>
        <p:spPr/>
        <p:txBody>
          <a:bodyPr/>
          <a:lstStyle/>
          <a:p>
            <a:fld id="{21123997-4C51-7B40-AA7B-028107A2DA1D}" type="slidenum">
              <a:rPr lang="en-US" smtClean="0"/>
              <a:t>21</a:t>
            </a:fld>
            <a:endParaRPr lang="en-US" dirty="0"/>
          </a:p>
        </p:txBody>
      </p:sp>
      <p:graphicFrame>
        <p:nvGraphicFramePr>
          <p:cNvPr id="12" name="Table 11">
            <a:extLst>
              <a:ext uri="{FF2B5EF4-FFF2-40B4-BE49-F238E27FC236}">
                <a16:creationId xmlns:a16="http://schemas.microsoft.com/office/drawing/2014/main" id="{83A05A32-FFDD-5648-A49D-5BA16D4ED0F7}"/>
              </a:ext>
            </a:extLst>
          </p:cNvPr>
          <p:cNvGraphicFramePr>
            <a:graphicFrameLocks noGrp="1"/>
          </p:cNvGraphicFramePr>
          <p:nvPr>
            <p:extLst>
              <p:ext uri="{D42A27DB-BD31-4B8C-83A1-F6EECF244321}">
                <p14:modId xmlns:p14="http://schemas.microsoft.com/office/powerpoint/2010/main" val="2792415819"/>
              </p:ext>
            </p:extLst>
          </p:nvPr>
        </p:nvGraphicFramePr>
        <p:xfrm>
          <a:off x="8907965" y="2520726"/>
          <a:ext cx="2478105" cy="3899510"/>
        </p:xfrm>
        <a:graphic>
          <a:graphicData uri="http://schemas.openxmlformats.org/drawingml/2006/table">
            <a:tbl>
              <a:tblPr>
                <a:tableStyleId>{5C22544A-7EE6-4342-B048-85BDC9FD1C3A}</a:tableStyleId>
              </a:tblPr>
              <a:tblGrid>
                <a:gridCol w="474820">
                  <a:extLst>
                    <a:ext uri="{9D8B030D-6E8A-4147-A177-3AD203B41FA5}">
                      <a16:colId xmlns:a16="http://schemas.microsoft.com/office/drawing/2014/main" val="4151746495"/>
                    </a:ext>
                  </a:extLst>
                </a:gridCol>
                <a:gridCol w="2003285">
                  <a:extLst>
                    <a:ext uri="{9D8B030D-6E8A-4147-A177-3AD203B41FA5}">
                      <a16:colId xmlns:a16="http://schemas.microsoft.com/office/drawing/2014/main" val="3217531349"/>
                    </a:ext>
                  </a:extLst>
                </a:gridCol>
              </a:tblGrid>
              <a:tr h="389951">
                <a:tc>
                  <a:txBody>
                    <a:bodyPr/>
                    <a:lstStyle/>
                    <a:p>
                      <a:r>
                        <a:rPr lang="en-US" sz="1600" b="0" i="0" dirty="0">
                          <a:solidFill>
                            <a:schemeClr val="bg1">
                              <a:lumMod val="50000"/>
                            </a:schemeClr>
                          </a:solidFill>
                          <a:latin typeface="Whitney Book" pitchFamily="2" charset="0"/>
                        </a:rPr>
                        <a:t>41</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bg1">
                              <a:lumMod val="50000"/>
                            </a:schemeClr>
                          </a:solidFill>
                          <a:latin typeface="Whitney Book" pitchFamily="2" charset="0"/>
                        </a:rPr>
                        <a:t>Alabama</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191444"/>
                  </a:ext>
                </a:extLst>
              </a:tr>
              <a:tr h="389951">
                <a:tc>
                  <a:txBody>
                    <a:bodyPr/>
                    <a:lstStyle/>
                    <a:p>
                      <a:r>
                        <a:rPr lang="en-US" sz="1600" b="0" i="0" dirty="0">
                          <a:solidFill>
                            <a:schemeClr val="bg1">
                              <a:lumMod val="50000"/>
                            </a:schemeClr>
                          </a:solidFill>
                          <a:latin typeface="Whitney Book" pitchFamily="2" charset="0"/>
                        </a:rPr>
                        <a:t>42</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bg1">
                              <a:lumMod val="50000"/>
                            </a:schemeClr>
                          </a:solidFill>
                          <a:latin typeface="Whitney Book" pitchFamily="2" charset="0"/>
                        </a:rPr>
                        <a:t>Alaska</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7057478"/>
                  </a:ext>
                </a:extLst>
              </a:tr>
              <a:tr h="389951">
                <a:tc>
                  <a:txBody>
                    <a:bodyPr/>
                    <a:lstStyle/>
                    <a:p>
                      <a:r>
                        <a:rPr lang="en-US" sz="1600" b="0" i="0" dirty="0">
                          <a:solidFill>
                            <a:schemeClr val="bg1">
                              <a:lumMod val="50000"/>
                            </a:schemeClr>
                          </a:solidFill>
                          <a:latin typeface="Whitney Book" pitchFamily="2" charset="0"/>
                        </a:rPr>
                        <a:t>43</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bg1">
                              <a:lumMod val="50000"/>
                            </a:schemeClr>
                          </a:solidFill>
                          <a:latin typeface="Whitney Book" pitchFamily="2" charset="0"/>
                        </a:rPr>
                        <a:t>Ohio</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181547"/>
                  </a:ext>
                </a:extLst>
              </a:tr>
              <a:tr h="389951">
                <a:tc>
                  <a:txBody>
                    <a:bodyPr/>
                    <a:lstStyle/>
                    <a:p>
                      <a:r>
                        <a:rPr lang="en-US" sz="1600" b="1" i="0" dirty="0">
                          <a:latin typeface="Whitney Semibold" pitchFamily="2" charset="0"/>
                        </a:rPr>
                        <a:t>44</a:t>
                      </a:r>
                      <a:endParaRPr lang="en-US" sz="1600" b="0" i="0" dirty="0">
                        <a:solidFill>
                          <a:schemeClr val="bg1">
                            <a:lumMod val="50000"/>
                          </a:schemeClr>
                        </a:solidFill>
                        <a:latin typeface="Whitney Book" pitchFamily="2" charset="0"/>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i="0" dirty="0">
                          <a:latin typeface="Whitney Semibold" pitchFamily="2" charset="0"/>
                        </a:rPr>
                        <a:t>Indiana</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521963"/>
                  </a:ext>
                </a:extLst>
              </a:tr>
              <a:tr h="389951">
                <a:tc>
                  <a:txBody>
                    <a:bodyPr/>
                    <a:lstStyle/>
                    <a:p>
                      <a:r>
                        <a:rPr lang="en-US" sz="1600" b="0" i="0" dirty="0">
                          <a:solidFill>
                            <a:schemeClr val="bg1">
                              <a:lumMod val="50000"/>
                            </a:schemeClr>
                          </a:solidFill>
                          <a:latin typeface="Whitney Book" pitchFamily="2" charset="0"/>
                        </a:rPr>
                        <a:t>45</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bg1">
                              <a:lumMod val="50000"/>
                            </a:schemeClr>
                          </a:solidFill>
                          <a:latin typeface="Whitney Book" pitchFamily="2" charset="0"/>
                        </a:rPr>
                        <a:t>Mississippi</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514858"/>
                  </a:ext>
                </a:extLst>
              </a:tr>
              <a:tr h="389951">
                <a:tc>
                  <a:txBody>
                    <a:bodyPr/>
                    <a:lstStyle/>
                    <a:p>
                      <a:r>
                        <a:rPr lang="en-US" sz="1600" b="0" i="0" dirty="0">
                          <a:solidFill>
                            <a:schemeClr val="bg1">
                              <a:lumMod val="50000"/>
                            </a:schemeClr>
                          </a:solidFill>
                          <a:latin typeface="Whitney Book" pitchFamily="2" charset="0"/>
                        </a:rPr>
                        <a:t>46</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bg1">
                              <a:lumMod val="50000"/>
                            </a:schemeClr>
                          </a:solidFill>
                          <a:latin typeface="Whitney Book" pitchFamily="2" charset="0"/>
                        </a:rPr>
                        <a:t>Arkansas</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328401"/>
                  </a:ext>
                </a:extLst>
              </a:tr>
              <a:tr h="389951">
                <a:tc>
                  <a:txBody>
                    <a:bodyPr/>
                    <a:lstStyle/>
                    <a:p>
                      <a:r>
                        <a:rPr lang="en-US" sz="1600" b="0" i="0" dirty="0">
                          <a:solidFill>
                            <a:schemeClr val="bg1">
                              <a:lumMod val="50000"/>
                            </a:schemeClr>
                          </a:solidFill>
                          <a:latin typeface="Whitney Book" pitchFamily="2" charset="0"/>
                        </a:rPr>
                        <a:t>47</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bg1">
                              <a:lumMod val="50000"/>
                            </a:schemeClr>
                          </a:solidFill>
                          <a:latin typeface="Whitney Book" pitchFamily="2" charset="0"/>
                        </a:rPr>
                        <a:t>Tennessee</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86694"/>
                  </a:ext>
                </a:extLst>
              </a:tr>
              <a:tr h="389951">
                <a:tc>
                  <a:txBody>
                    <a:bodyPr/>
                    <a:lstStyle/>
                    <a:p>
                      <a:r>
                        <a:rPr lang="en-US" sz="1600" b="0" i="0" dirty="0">
                          <a:solidFill>
                            <a:schemeClr val="bg1">
                              <a:lumMod val="50000"/>
                            </a:schemeClr>
                          </a:solidFill>
                          <a:latin typeface="Whitney Book" pitchFamily="2" charset="0"/>
                        </a:rPr>
                        <a:t>48</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bg1">
                              <a:lumMod val="50000"/>
                            </a:schemeClr>
                          </a:solidFill>
                          <a:latin typeface="Whitney Book" pitchFamily="2" charset="0"/>
                        </a:rPr>
                        <a:t>Louisiana</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057818"/>
                  </a:ext>
                </a:extLst>
              </a:tr>
              <a:tr h="389951">
                <a:tc>
                  <a:txBody>
                    <a:bodyPr/>
                    <a:lstStyle/>
                    <a:p>
                      <a:r>
                        <a:rPr lang="en-US" sz="1600" b="0" i="0" dirty="0">
                          <a:solidFill>
                            <a:schemeClr val="bg1">
                              <a:lumMod val="50000"/>
                            </a:schemeClr>
                          </a:solidFill>
                          <a:latin typeface="Whitney Book" pitchFamily="2" charset="0"/>
                        </a:rPr>
                        <a:t>49</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bg1">
                              <a:lumMod val="50000"/>
                            </a:schemeClr>
                          </a:solidFill>
                          <a:latin typeface="Whitney Book" pitchFamily="2" charset="0"/>
                        </a:rPr>
                        <a:t>Kentucky</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526061"/>
                  </a:ext>
                </a:extLst>
              </a:tr>
              <a:tr h="389951">
                <a:tc>
                  <a:txBody>
                    <a:bodyPr/>
                    <a:lstStyle/>
                    <a:p>
                      <a:r>
                        <a:rPr lang="en-US" sz="1600" b="0" i="0" dirty="0">
                          <a:solidFill>
                            <a:schemeClr val="bg1">
                              <a:lumMod val="50000"/>
                            </a:schemeClr>
                          </a:solidFill>
                          <a:latin typeface="Whitney Book" pitchFamily="2" charset="0"/>
                        </a:rPr>
                        <a:t>50</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bg1">
                              <a:lumMod val="50000"/>
                            </a:schemeClr>
                          </a:solidFill>
                          <a:latin typeface="Whitney Book" pitchFamily="2" charset="0"/>
                        </a:rPr>
                        <a:t>West Virginia</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649154"/>
                  </a:ext>
                </a:extLst>
              </a:tr>
            </a:tbl>
          </a:graphicData>
        </a:graphic>
      </p:graphicFrame>
      <p:grpSp>
        <p:nvGrpSpPr>
          <p:cNvPr id="5" name="Group 4">
            <a:extLst>
              <a:ext uri="{FF2B5EF4-FFF2-40B4-BE49-F238E27FC236}">
                <a16:creationId xmlns:a16="http://schemas.microsoft.com/office/drawing/2014/main" id="{F53A0184-8099-4C01-8C57-16704415414D}"/>
              </a:ext>
            </a:extLst>
          </p:cNvPr>
          <p:cNvGrpSpPr/>
          <p:nvPr/>
        </p:nvGrpSpPr>
        <p:grpSpPr>
          <a:xfrm>
            <a:off x="8774639" y="1598718"/>
            <a:ext cx="2694432" cy="5106490"/>
            <a:chOff x="7851693" y="1598718"/>
            <a:chExt cx="2694432" cy="5106490"/>
          </a:xfrm>
        </p:grpSpPr>
        <p:grpSp>
          <p:nvGrpSpPr>
            <p:cNvPr id="14" name="Group 13"/>
            <p:cNvGrpSpPr/>
            <p:nvPr/>
          </p:nvGrpSpPr>
          <p:grpSpPr>
            <a:xfrm>
              <a:off x="7851693" y="1598718"/>
              <a:ext cx="2694432" cy="5106490"/>
              <a:chOff x="8887969" y="1364355"/>
              <a:chExt cx="2694432" cy="4927444"/>
            </a:xfrm>
          </p:grpSpPr>
          <p:grpSp>
            <p:nvGrpSpPr>
              <p:cNvPr id="9" name="Group 8"/>
              <p:cNvGrpSpPr/>
              <p:nvPr/>
            </p:nvGrpSpPr>
            <p:grpSpPr>
              <a:xfrm>
                <a:off x="8887969" y="1364355"/>
                <a:ext cx="2694432" cy="4927444"/>
                <a:chOff x="8887969" y="1364355"/>
                <a:chExt cx="2694432" cy="4927444"/>
              </a:xfrm>
            </p:grpSpPr>
            <p:sp>
              <p:nvSpPr>
                <p:cNvPr id="10" name="Rectangle 9">
                  <a:extLst>
                    <a:ext uri="{FF2B5EF4-FFF2-40B4-BE49-F238E27FC236}">
                      <a16:creationId xmlns:a16="http://schemas.microsoft.com/office/drawing/2014/main" id="{3FDF1FF6-DC89-B243-8A3F-548F56A43C23}"/>
                    </a:ext>
                  </a:extLst>
                </p:cNvPr>
                <p:cNvSpPr/>
                <p:nvPr/>
              </p:nvSpPr>
              <p:spPr>
                <a:xfrm>
                  <a:off x="8887969" y="1364355"/>
                  <a:ext cx="2694432" cy="660438"/>
                </a:xfrm>
                <a:prstGeom prst="rect">
                  <a:avLst/>
                </a:prstGeom>
                <a:solidFill>
                  <a:srgbClr val="0D629D"/>
                </a:solidFill>
                <a:ln>
                  <a:solidFill>
                    <a:srgbClr val="0D62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 name="Rectangle 10">
                  <a:extLst>
                    <a:ext uri="{FF2B5EF4-FFF2-40B4-BE49-F238E27FC236}">
                      <a16:creationId xmlns:a16="http://schemas.microsoft.com/office/drawing/2014/main" id="{77C76CA4-FF7A-3542-9166-1B19D776A3CA}"/>
                    </a:ext>
                  </a:extLst>
                </p:cNvPr>
                <p:cNvSpPr/>
                <p:nvPr/>
              </p:nvSpPr>
              <p:spPr>
                <a:xfrm>
                  <a:off x="8887969" y="2024792"/>
                  <a:ext cx="2694432" cy="4267007"/>
                </a:xfrm>
                <a:prstGeom prst="rect">
                  <a:avLst/>
                </a:prstGeom>
                <a:solidFill>
                  <a:srgbClr val="95D8EC">
                    <a:alpha val="5098"/>
                  </a:srgbClr>
                </a:solidFill>
                <a:ln>
                  <a:solidFill>
                    <a:srgbClr val="0D629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097217E-236E-344D-899A-91CF35D9BC15}"/>
                  </a:ext>
                </a:extLst>
              </p:cNvPr>
              <p:cNvSpPr/>
              <p:nvPr/>
            </p:nvSpPr>
            <p:spPr>
              <a:xfrm>
                <a:off x="8887969" y="3369639"/>
                <a:ext cx="2694432" cy="409127"/>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6B2F5901-CD70-954A-87A6-22E9DFDCB8F3}"/>
                </a:ext>
              </a:extLst>
            </p:cNvPr>
            <p:cNvSpPr/>
            <p:nvPr/>
          </p:nvSpPr>
          <p:spPr>
            <a:xfrm>
              <a:off x="7851693" y="1701715"/>
              <a:ext cx="2694432" cy="478440"/>
            </a:xfrm>
            <a:prstGeom prst="rect">
              <a:avLst/>
            </a:prstGeom>
          </p:spPr>
          <p:txBody>
            <a:bodyPr wrap="square">
              <a:spAutoFit/>
            </a:bodyPr>
            <a:lstStyle/>
            <a:p>
              <a:pPr algn="ctr"/>
              <a:r>
                <a:rPr lang="en-US" sz="2400" b="1" dirty="0">
                  <a:solidFill>
                    <a:schemeClr val="bg1"/>
                  </a:solidFill>
                  <a:latin typeface="Whitney" pitchFamily="2" charset="0"/>
                </a:rPr>
                <a:t>The Bottom 10</a:t>
              </a:r>
              <a:endParaRPr lang="en-US" sz="2400" b="1" dirty="0">
                <a:solidFill>
                  <a:schemeClr val="bg1"/>
                </a:solidFill>
                <a:effectLst/>
                <a:latin typeface="Whitney" pitchFamily="2" charset="0"/>
              </a:endParaRPr>
            </a:p>
          </p:txBody>
        </p:sp>
      </p:grpSp>
    </p:spTree>
    <p:extLst>
      <p:ext uri="{BB962C8B-B14F-4D97-AF65-F5344CB8AC3E}">
        <p14:creationId xmlns:p14="http://schemas.microsoft.com/office/powerpoint/2010/main" val="731427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C42AF-1B5D-40D4-83A8-CB92E5281A97}"/>
              </a:ext>
            </a:extLst>
          </p:cNvPr>
          <p:cNvPicPr>
            <a:picLocks noChangeAspect="1"/>
          </p:cNvPicPr>
          <p:nvPr/>
        </p:nvPicPr>
        <p:blipFill>
          <a:blip r:embed="rId2"/>
          <a:stretch>
            <a:fillRect/>
          </a:stretch>
        </p:blipFill>
        <p:spPr>
          <a:xfrm>
            <a:off x="644257" y="1968044"/>
            <a:ext cx="11174362" cy="4520501"/>
          </a:xfrm>
          <a:prstGeom prst="rect">
            <a:avLst/>
          </a:prstGeom>
        </p:spPr>
      </p:pic>
      <p:sp>
        <p:nvSpPr>
          <p:cNvPr id="2" name="Title 1">
            <a:extLst>
              <a:ext uri="{FF2B5EF4-FFF2-40B4-BE49-F238E27FC236}">
                <a16:creationId xmlns:a16="http://schemas.microsoft.com/office/drawing/2014/main" id="{5F6EB5F9-32DB-4DEC-9DAE-5723FB24AC3F}"/>
              </a:ext>
            </a:extLst>
          </p:cNvPr>
          <p:cNvSpPr>
            <a:spLocks noGrp="1"/>
          </p:cNvSpPr>
          <p:nvPr>
            <p:ph type="title"/>
          </p:nvPr>
        </p:nvSpPr>
        <p:spPr/>
        <p:txBody>
          <a:bodyPr/>
          <a:lstStyle/>
          <a:p>
            <a:r>
              <a:rPr lang="en-US" dirty="0"/>
              <a:t>Indiana Business vs. Health Rankings</a:t>
            </a:r>
          </a:p>
        </p:txBody>
      </p:sp>
      <p:sp>
        <p:nvSpPr>
          <p:cNvPr id="4" name="Slide Number Placeholder 3">
            <a:extLst>
              <a:ext uri="{FF2B5EF4-FFF2-40B4-BE49-F238E27FC236}">
                <a16:creationId xmlns:a16="http://schemas.microsoft.com/office/drawing/2014/main" id="{A0E3646D-5382-40FA-A1AD-1C899FECEB38}"/>
              </a:ext>
            </a:extLst>
          </p:cNvPr>
          <p:cNvSpPr>
            <a:spLocks noGrp="1"/>
          </p:cNvSpPr>
          <p:nvPr>
            <p:ph type="sldNum" sz="quarter" idx="12"/>
          </p:nvPr>
        </p:nvSpPr>
        <p:spPr/>
        <p:txBody>
          <a:bodyPr/>
          <a:lstStyle/>
          <a:p>
            <a:fld id="{21123997-4C51-7B40-AA7B-028107A2DA1D}" type="slidenum">
              <a:rPr lang="en-US" smtClean="0"/>
              <a:t>22</a:t>
            </a:fld>
            <a:endParaRPr lang="en-US" dirty="0"/>
          </a:p>
        </p:txBody>
      </p:sp>
    </p:spTree>
    <p:extLst>
      <p:ext uri="{BB962C8B-B14F-4D97-AF65-F5344CB8AC3E}">
        <p14:creationId xmlns:p14="http://schemas.microsoft.com/office/powerpoint/2010/main" val="185934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3841-DC28-DE4E-B824-69DF8DEDB19F}"/>
              </a:ext>
            </a:extLst>
          </p:cNvPr>
          <p:cNvSpPr>
            <a:spLocks noGrp="1"/>
          </p:cNvSpPr>
          <p:nvPr>
            <p:ph type="title"/>
          </p:nvPr>
        </p:nvSpPr>
        <p:spPr/>
        <p:txBody>
          <a:bodyPr>
            <a:normAutofit/>
          </a:bodyPr>
          <a:lstStyle/>
          <a:p>
            <a:r>
              <a:rPr lang="en-US" dirty="0"/>
              <a:t>The Cost of Poor Health to Employers</a:t>
            </a:r>
          </a:p>
        </p:txBody>
      </p:sp>
      <p:sp>
        <p:nvSpPr>
          <p:cNvPr id="3" name="Content Placeholder 2">
            <a:extLst>
              <a:ext uri="{FF2B5EF4-FFF2-40B4-BE49-F238E27FC236}">
                <a16:creationId xmlns:a16="http://schemas.microsoft.com/office/drawing/2014/main" id="{47338A28-B295-5640-A6EA-2DA080B0AE43}"/>
              </a:ext>
            </a:extLst>
          </p:cNvPr>
          <p:cNvSpPr>
            <a:spLocks noGrp="1"/>
          </p:cNvSpPr>
          <p:nvPr>
            <p:ph idx="1"/>
          </p:nvPr>
        </p:nvSpPr>
        <p:spPr>
          <a:xfrm>
            <a:off x="387014" y="1835900"/>
            <a:ext cx="11431605" cy="4555286"/>
          </a:xfrm>
        </p:spPr>
        <p:txBody>
          <a:bodyPr/>
          <a:lstStyle/>
          <a:p>
            <a:pPr>
              <a:spcAft>
                <a:spcPts val="3000"/>
              </a:spcAft>
            </a:pPr>
            <a:r>
              <a:rPr lang="en-US" dirty="0"/>
              <a:t>An employee who smokes costs their employer </a:t>
            </a:r>
            <a:r>
              <a:rPr lang="en-US" b="1" dirty="0">
                <a:latin typeface="Whitney Semibold" pitchFamily="2" charset="0"/>
              </a:rPr>
              <a:t>$6,000 more per year* </a:t>
            </a:r>
            <a:r>
              <a:rPr lang="en-US" dirty="0"/>
              <a:t>than an employee who has never smoked</a:t>
            </a:r>
          </a:p>
          <a:p>
            <a:pPr>
              <a:spcAft>
                <a:spcPts val="3000"/>
              </a:spcAft>
            </a:pPr>
            <a:r>
              <a:rPr lang="en-US" dirty="0"/>
              <a:t>Tobacco users spend </a:t>
            </a:r>
            <a:r>
              <a:rPr lang="en-US" b="1" dirty="0">
                <a:latin typeface="Whitney Semibold" pitchFamily="2" charset="0"/>
              </a:rPr>
              <a:t>175% more per person </a:t>
            </a:r>
            <a:r>
              <a:rPr lang="en-US" dirty="0"/>
              <a:t>in inpatient, outpatient, and pharmacy costs and have 66% more medical/Rx claims</a:t>
            </a:r>
          </a:p>
          <a:p>
            <a:pPr>
              <a:spcAft>
                <a:spcPts val="600"/>
              </a:spcAft>
            </a:pPr>
            <a:r>
              <a:rPr lang="en-US" dirty="0"/>
              <a:t>Tobacco users spend </a:t>
            </a:r>
            <a:r>
              <a:rPr lang="en-US" b="1" dirty="0">
                <a:latin typeface="Whitney Semibold" pitchFamily="2" charset="0"/>
              </a:rPr>
              <a:t>149% more per person </a:t>
            </a:r>
            <a:r>
              <a:rPr lang="en-US" dirty="0"/>
              <a:t>in emergency room visits and are 320% more likely to have an emergency room visit</a:t>
            </a:r>
          </a:p>
        </p:txBody>
      </p:sp>
      <p:sp>
        <p:nvSpPr>
          <p:cNvPr id="4" name="Slide Number Placeholder 3">
            <a:extLst>
              <a:ext uri="{FF2B5EF4-FFF2-40B4-BE49-F238E27FC236}">
                <a16:creationId xmlns:a16="http://schemas.microsoft.com/office/drawing/2014/main" id="{CFE7B060-1DA2-F94E-8C39-34EBD1E3CF4E}"/>
              </a:ext>
            </a:extLst>
          </p:cNvPr>
          <p:cNvSpPr>
            <a:spLocks noGrp="1"/>
          </p:cNvSpPr>
          <p:nvPr>
            <p:ph type="sldNum" sz="quarter" idx="12"/>
          </p:nvPr>
        </p:nvSpPr>
        <p:spPr/>
        <p:txBody>
          <a:bodyPr/>
          <a:lstStyle/>
          <a:p>
            <a:fld id="{21123997-4C51-7B40-AA7B-028107A2DA1D}" type="slidenum">
              <a:rPr lang="en-US" smtClean="0"/>
              <a:t>23</a:t>
            </a:fld>
            <a:endParaRPr lang="en-US"/>
          </a:p>
        </p:txBody>
      </p:sp>
      <p:sp>
        <p:nvSpPr>
          <p:cNvPr id="5" name="Rectangle 4">
            <a:extLst>
              <a:ext uri="{FF2B5EF4-FFF2-40B4-BE49-F238E27FC236}">
                <a16:creationId xmlns:a16="http://schemas.microsoft.com/office/drawing/2014/main" id="{C86BAC8D-9886-A149-9E61-27A4E38596B1}"/>
              </a:ext>
            </a:extLst>
          </p:cNvPr>
          <p:cNvSpPr/>
          <p:nvPr/>
        </p:nvSpPr>
        <p:spPr>
          <a:xfrm>
            <a:off x="6185227" y="6173638"/>
            <a:ext cx="5570756" cy="400110"/>
          </a:xfrm>
          <a:prstGeom prst="rect">
            <a:avLst/>
          </a:prstGeom>
        </p:spPr>
        <p:txBody>
          <a:bodyPr wrap="none">
            <a:spAutoFit/>
          </a:bodyPr>
          <a:lstStyle/>
          <a:p>
            <a:pPr marL="457200" marR="0">
              <a:spcBef>
                <a:spcPts val="0"/>
              </a:spcBef>
              <a:spcAft>
                <a:spcPts val="0"/>
              </a:spcAft>
            </a:pPr>
            <a:r>
              <a:rPr lang="en-US" sz="1000" i="1" dirty="0">
                <a:solidFill>
                  <a:srgbClr val="333333"/>
                </a:solidFill>
                <a:latin typeface="Calibri" panose="020F0502020204030204" pitchFamily="34" charset="0"/>
                <a:ea typeface="Calibri" panose="020F0502020204030204" pitchFamily="34" charset="0"/>
              </a:rPr>
              <a:t>*Analysis conducted by: Stanley Jackson, Hayden Skirvin, and Kristen Campbell of Apex Benefits</a:t>
            </a:r>
            <a:endParaRPr lang="en-US" sz="1100" dirty="0">
              <a:latin typeface="Calibri" panose="020F0502020204030204" pitchFamily="34" charset="0"/>
              <a:ea typeface="Calibri" panose="020F0502020204030204" pitchFamily="34" charset="0"/>
            </a:endParaRPr>
          </a:p>
          <a:p>
            <a:r>
              <a:rPr lang="en-US" sz="1000" dirty="0">
                <a:latin typeface="Whitney Book" pitchFamily="2" charset="0"/>
              </a:rPr>
              <a:t> </a:t>
            </a:r>
          </a:p>
        </p:txBody>
      </p:sp>
    </p:spTree>
    <p:extLst>
      <p:ext uri="{BB962C8B-B14F-4D97-AF65-F5344CB8AC3E}">
        <p14:creationId xmlns:p14="http://schemas.microsoft.com/office/powerpoint/2010/main" val="3979765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43A6D-3767-4B90-89CA-9BE772778990}"/>
              </a:ext>
            </a:extLst>
          </p:cNvPr>
          <p:cNvSpPr>
            <a:spLocks noGrp="1"/>
          </p:cNvSpPr>
          <p:nvPr>
            <p:ph idx="1"/>
          </p:nvPr>
        </p:nvSpPr>
        <p:spPr>
          <a:xfrm>
            <a:off x="387014" y="3101716"/>
            <a:ext cx="11431605" cy="654568"/>
          </a:xfrm>
        </p:spPr>
        <p:txBody>
          <a:bodyPr>
            <a:normAutofit lnSpcReduction="10000"/>
          </a:bodyPr>
          <a:lstStyle/>
          <a:p>
            <a:r>
              <a:rPr lang="en-US" sz="4000" dirty="0"/>
              <a:t>State Solutions</a:t>
            </a:r>
          </a:p>
        </p:txBody>
      </p:sp>
      <p:sp>
        <p:nvSpPr>
          <p:cNvPr id="4" name="Slide Number Placeholder 3">
            <a:extLst>
              <a:ext uri="{FF2B5EF4-FFF2-40B4-BE49-F238E27FC236}">
                <a16:creationId xmlns:a16="http://schemas.microsoft.com/office/drawing/2014/main" id="{12553827-57D9-4D30-A9E9-B4EC4A7DC0B1}"/>
              </a:ext>
            </a:extLst>
          </p:cNvPr>
          <p:cNvSpPr>
            <a:spLocks noGrp="1"/>
          </p:cNvSpPr>
          <p:nvPr>
            <p:ph type="sldNum" sz="quarter" idx="12"/>
          </p:nvPr>
        </p:nvSpPr>
        <p:spPr/>
        <p:txBody>
          <a:bodyPr/>
          <a:lstStyle/>
          <a:p>
            <a:fld id="{21123997-4C51-7B40-AA7B-028107A2DA1D}" type="slidenum">
              <a:rPr lang="en-US" smtClean="0"/>
              <a:t>24</a:t>
            </a:fld>
            <a:endParaRPr lang="en-US" dirty="0"/>
          </a:p>
        </p:txBody>
      </p:sp>
    </p:spTree>
    <p:extLst>
      <p:ext uri="{BB962C8B-B14F-4D97-AF65-F5344CB8AC3E}">
        <p14:creationId xmlns:p14="http://schemas.microsoft.com/office/powerpoint/2010/main" val="3351018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Role in Lowering Healthcare Costs</a:t>
            </a:r>
          </a:p>
        </p:txBody>
      </p:sp>
      <p:sp>
        <p:nvSpPr>
          <p:cNvPr id="3" name="Content Placeholder 2"/>
          <p:cNvSpPr>
            <a:spLocks noGrp="1"/>
          </p:cNvSpPr>
          <p:nvPr>
            <p:ph idx="1"/>
          </p:nvPr>
        </p:nvSpPr>
        <p:spPr>
          <a:xfrm>
            <a:off x="387014" y="1835900"/>
            <a:ext cx="11431605" cy="4326775"/>
          </a:xfrm>
        </p:spPr>
        <p:txBody>
          <a:bodyPr>
            <a:normAutofit/>
          </a:bodyPr>
          <a:lstStyle/>
          <a:p>
            <a:pPr>
              <a:lnSpc>
                <a:spcPct val="150000"/>
              </a:lnSpc>
              <a:spcAft>
                <a:spcPts val="1200"/>
              </a:spcAft>
            </a:pPr>
            <a:r>
              <a:rPr lang="en-US" dirty="0"/>
              <a:t>Support efforts for price and quality transparency</a:t>
            </a:r>
          </a:p>
          <a:p>
            <a:pPr>
              <a:lnSpc>
                <a:spcPct val="150000"/>
              </a:lnSpc>
              <a:spcAft>
                <a:spcPts val="1200"/>
              </a:spcAft>
            </a:pPr>
            <a:r>
              <a:rPr lang="en-US" dirty="0"/>
              <a:t>Pass consumer protection legislation to protect Hoosiers from surprise bills</a:t>
            </a:r>
          </a:p>
          <a:p>
            <a:pPr>
              <a:lnSpc>
                <a:spcPct val="150000"/>
              </a:lnSpc>
              <a:spcAft>
                <a:spcPts val="1200"/>
              </a:spcAft>
            </a:pPr>
            <a:r>
              <a:rPr lang="en-US" dirty="0"/>
              <a:t>Invest in public health initiatives</a:t>
            </a:r>
          </a:p>
          <a:p>
            <a:endParaRPr lang="en-US" dirty="0"/>
          </a:p>
        </p:txBody>
      </p:sp>
      <p:sp>
        <p:nvSpPr>
          <p:cNvPr id="4" name="Slide Number Placeholder 3"/>
          <p:cNvSpPr>
            <a:spLocks noGrp="1"/>
          </p:cNvSpPr>
          <p:nvPr>
            <p:ph type="sldNum" sz="quarter" idx="12"/>
          </p:nvPr>
        </p:nvSpPr>
        <p:spPr/>
        <p:txBody>
          <a:bodyPr/>
          <a:lstStyle/>
          <a:p>
            <a:fld id="{21123997-4C51-7B40-AA7B-028107A2DA1D}" type="slidenum">
              <a:rPr lang="en-US" smtClean="0"/>
              <a:t>25</a:t>
            </a:fld>
            <a:endParaRPr lang="en-US" dirty="0"/>
          </a:p>
        </p:txBody>
      </p:sp>
    </p:spTree>
    <p:extLst>
      <p:ext uri="{BB962C8B-B14F-4D97-AF65-F5344CB8AC3E}">
        <p14:creationId xmlns:p14="http://schemas.microsoft.com/office/powerpoint/2010/main" val="244793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IHA Legislative Recommendation</a:t>
            </a:r>
          </a:p>
        </p:txBody>
      </p:sp>
      <p:sp>
        <p:nvSpPr>
          <p:cNvPr id="3" name="Content Placeholder 2"/>
          <p:cNvSpPr>
            <a:spLocks noGrp="1"/>
          </p:cNvSpPr>
          <p:nvPr>
            <p:ph idx="1"/>
          </p:nvPr>
        </p:nvSpPr>
        <p:spPr/>
        <p:txBody>
          <a:bodyPr>
            <a:normAutofit/>
          </a:bodyPr>
          <a:lstStyle/>
          <a:p>
            <a:pPr>
              <a:spcAft>
                <a:spcPts val="600"/>
              </a:spcAft>
            </a:pPr>
            <a:r>
              <a:rPr lang="en-US" dirty="0"/>
              <a:t>Support efforts for price and quality transparency</a:t>
            </a:r>
          </a:p>
          <a:p>
            <a:pPr lvl="1">
              <a:spcAft>
                <a:spcPts val="600"/>
              </a:spcAft>
            </a:pPr>
            <a:r>
              <a:rPr lang="en-US" dirty="0"/>
              <a:t>Many states are developing/have implemented All Payer Claims Data Bases (APCD)</a:t>
            </a:r>
          </a:p>
          <a:p>
            <a:pPr lvl="1">
              <a:spcAft>
                <a:spcPts val="600"/>
              </a:spcAft>
            </a:pPr>
            <a:r>
              <a:rPr lang="en-US" dirty="0"/>
              <a:t>Allows consumers to see benchmarks for negotiated prices</a:t>
            </a:r>
          </a:p>
          <a:p>
            <a:pPr>
              <a:spcBef>
                <a:spcPts val="1200"/>
              </a:spcBef>
              <a:spcAft>
                <a:spcPts val="600"/>
              </a:spcAft>
            </a:pPr>
            <a:r>
              <a:rPr lang="en-US" dirty="0"/>
              <a:t>Pass consumer protection legislation to protect Hoosiers from surprise bills</a:t>
            </a:r>
          </a:p>
          <a:p>
            <a:pPr>
              <a:spcBef>
                <a:spcPts val="1200"/>
              </a:spcBef>
              <a:spcAft>
                <a:spcPts val="600"/>
              </a:spcAft>
            </a:pPr>
            <a:r>
              <a:rPr lang="en-US" dirty="0"/>
              <a:t>Invest in public health initiatives</a:t>
            </a:r>
          </a:p>
          <a:p>
            <a:pPr lvl="1">
              <a:spcAft>
                <a:spcPts val="600"/>
              </a:spcAft>
            </a:pPr>
            <a:r>
              <a:rPr lang="en-US" dirty="0"/>
              <a:t>Increasing cigarette tax by $2/pack</a:t>
            </a:r>
          </a:p>
          <a:p>
            <a:pPr lvl="1">
              <a:spcAft>
                <a:spcPts val="600"/>
              </a:spcAft>
            </a:pPr>
            <a:r>
              <a:rPr lang="en-US" dirty="0"/>
              <a:t>Taxing all e-cigarette products</a:t>
            </a:r>
          </a:p>
          <a:p>
            <a:pPr lvl="1">
              <a:spcAft>
                <a:spcPts val="600"/>
              </a:spcAft>
            </a:pPr>
            <a:r>
              <a:rPr lang="en-US" dirty="0"/>
              <a:t>Continue to support efforts to improve infant mortality</a:t>
            </a:r>
          </a:p>
          <a:p>
            <a:pPr lvl="1">
              <a:spcBef>
                <a:spcPts val="1200"/>
              </a:spcBef>
            </a:pPr>
            <a:endParaRPr lang="en-US" dirty="0"/>
          </a:p>
        </p:txBody>
      </p:sp>
      <p:sp>
        <p:nvSpPr>
          <p:cNvPr id="4" name="Slide Number Placeholder 3"/>
          <p:cNvSpPr>
            <a:spLocks noGrp="1"/>
          </p:cNvSpPr>
          <p:nvPr>
            <p:ph type="sldNum" sz="quarter" idx="12"/>
          </p:nvPr>
        </p:nvSpPr>
        <p:spPr/>
        <p:txBody>
          <a:bodyPr/>
          <a:lstStyle/>
          <a:p>
            <a:fld id="{21123997-4C51-7B40-AA7B-028107A2DA1D}" type="slidenum">
              <a:rPr lang="en-US" smtClean="0"/>
              <a:t>26</a:t>
            </a:fld>
            <a:endParaRPr lang="en-US" dirty="0"/>
          </a:p>
        </p:txBody>
      </p:sp>
    </p:spTree>
    <p:extLst>
      <p:ext uri="{BB962C8B-B14F-4D97-AF65-F5344CB8AC3E}">
        <p14:creationId xmlns:p14="http://schemas.microsoft.com/office/powerpoint/2010/main" val="541387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D14AC-4AF3-48D2-A1CE-EB009431990A}"/>
              </a:ext>
            </a:extLst>
          </p:cNvPr>
          <p:cNvSpPr>
            <a:spLocks noGrp="1"/>
          </p:cNvSpPr>
          <p:nvPr>
            <p:ph idx="1"/>
          </p:nvPr>
        </p:nvSpPr>
        <p:spPr>
          <a:xfrm>
            <a:off x="387014" y="3039036"/>
            <a:ext cx="11431605" cy="779929"/>
          </a:xfrm>
        </p:spPr>
        <p:txBody>
          <a:bodyPr>
            <a:normAutofit/>
          </a:bodyPr>
          <a:lstStyle/>
          <a:p>
            <a:r>
              <a:rPr lang="en-US" sz="4000" dirty="0"/>
              <a:t>New Care Models</a:t>
            </a:r>
          </a:p>
        </p:txBody>
      </p:sp>
      <p:sp>
        <p:nvSpPr>
          <p:cNvPr id="4" name="Slide Number Placeholder 3">
            <a:extLst>
              <a:ext uri="{FF2B5EF4-FFF2-40B4-BE49-F238E27FC236}">
                <a16:creationId xmlns:a16="http://schemas.microsoft.com/office/drawing/2014/main" id="{2938EDF5-3B68-4CA7-B3D0-29F07BBC4949}"/>
              </a:ext>
            </a:extLst>
          </p:cNvPr>
          <p:cNvSpPr>
            <a:spLocks noGrp="1"/>
          </p:cNvSpPr>
          <p:nvPr>
            <p:ph type="sldNum" sz="quarter" idx="12"/>
          </p:nvPr>
        </p:nvSpPr>
        <p:spPr/>
        <p:txBody>
          <a:bodyPr/>
          <a:lstStyle/>
          <a:p>
            <a:fld id="{21123997-4C51-7B40-AA7B-028107A2DA1D}" type="slidenum">
              <a:rPr lang="en-US" smtClean="0"/>
              <a:t>27</a:t>
            </a:fld>
            <a:endParaRPr lang="en-US" dirty="0"/>
          </a:p>
        </p:txBody>
      </p:sp>
    </p:spTree>
    <p:extLst>
      <p:ext uri="{BB962C8B-B14F-4D97-AF65-F5344CB8AC3E}">
        <p14:creationId xmlns:p14="http://schemas.microsoft.com/office/powerpoint/2010/main" val="1164124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15" y="214265"/>
            <a:ext cx="8489130" cy="1110380"/>
          </a:xfrm>
        </p:spPr>
        <p:txBody>
          <a:bodyPr>
            <a:normAutofit/>
          </a:bodyPr>
          <a:lstStyle/>
          <a:p>
            <a:r>
              <a:rPr lang="en-US" dirty="0"/>
              <a:t>Shift From Fee-for-Service to Value</a:t>
            </a:r>
          </a:p>
        </p:txBody>
      </p:sp>
      <p:sp>
        <p:nvSpPr>
          <p:cNvPr id="4" name="Slide Number Placeholder 3"/>
          <p:cNvSpPr>
            <a:spLocks noGrp="1"/>
          </p:cNvSpPr>
          <p:nvPr>
            <p:ph type="sldNum" sz="quarter" idx="12"/>
          </p:nvPr>
        </p:nvSpPr>
        <p:spPr/>
        <p:txBody>
          <a:bodyPr/>
          <a:lstStyle/>
          <a:p>
            <a:fld id="{21123997-4C51-7B40-AA7B-028107A2DA1D}" type="slidenum">
              <a:rPr lang="en-US" smtClean="0"/>
              <a:t>28</a:t>
            </a:fld>
            <a:endParaRPr lang="en-US" dirty="0"/>
          </a:p>
        </p:txBody>
      </p:sp>
      <p:pic>
        <p:nvPicPr>
          <p:cNvPr id="14" name="Picture 13">
            <a:extLst>
              <a:ext uri="{FF2B5EF4-FFF2-40B4-BE49-F238E27FC236}">
                <a16:creationId xmlns:a16="http://schemas.microsoft.com/office/drawing/2014/main" id="{9E977AFD-D3B7-42A5-BC16-1D24B3DC86C6}"/>
              </a:ext>
            </a:extLst>
          </p:cNvPr>
          <p:cNvPicPr>
            <a:picLocks noChangeAspect="1"/>
          </p:cNvPicPr>
          <p:nvPr/>
        </p:nvPicPr>
        <p:blipFill>
          <a:blip r:embed="rId2"/>
          <a:stretch>
            <a:fillRect/>
          </a:stretch>
        </p:blipFill>
        <p:spPr>
          <a:xfrm>
            <a:off x="2059709" y="1721587"/>
            <a:ext cx="8072581" cy="5034724"/>
          </a:xfrm>
          <a:prstGeom prst="rect">
            <a:avLst/>
          </a:prstGeom>
        </p:spPr>
      </p:pic>
      <p:sp>
        <p:nvSpPr>
          <p:cNvPr id="18" name="TextBox 17">
            <a:extLst>
              <a:ext uri="{FF2B5EF4-FFF2-40B4-BE49-F238E27FC236}">
                <a16:creationId xmlns:a16="http://schemas.microsoft.com/office/drawing/2014/main" id="{1DFFD1DD-0D6D-4B20-97AF-773F0BC57E13}"/>
              </a:ext>
            </a:extLst>
          </p:cNvPr>
          <p:cNvSpPr txBox="1"/>
          <p:nvPr/>
        </p:nvSpPr>
        <p:spPr>
          <a:xfrm>
            <a:off x="8459596" y="1750290"/>
            <a:ext cx="1950801" cy="711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27009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55CD-8937-4F5B-BFC3-0AEB4F7A9BF4}"/>
              </a:ext>
            </a:extLst>
          </p:cNvPr>
          <p:cNvSpPr>
            <a:spLocks noGrp="1"/>
          </p:cNvSpPr>
          <p:nvPr>
            <p:ph type="title"/>
          </p:nvPr>
        </p:nvSpPr>
        <p:spPr/>
        <p:txBody>
          <a:bodyPr/>
          <a:lstStyle/>
          <a:p>
            <a:r>
              <a:rPr lang="en-US" dirty="0"/>
              <a:t>Shift From Fee-for-Service to Value</a:t>
            </a:r>
          </a:p>
        </p:txBody>
      </p:sp>
      <p:sp>
        <p:nvSpPr>
          <p:cNvPr id="4" name="Slide Number Placeholder 3">
            <a:extLst>
              <a:ext uri="{FF2B5EF4-FFF2-40B4-BE49-F238E27FC236}">
                <a16:creationId xmlns:a16="http://schemas.microsoft.com/office/drawing/2014/main" id="{66D99E18-A807-4F9B-83F6-76058AC4BB87}"/>
              </a:ext>
            </a:extLst>
          </p:cNvPr>
          <p:cNvSpPr>
            <a:spLocks noGrp="1"/>
          </p:cNvSpPr>
          <p:nvPr>
            <p:ph type="sldNum" sz="quarter" idx="12"/>
          </p:nvPr>
        </p:nvSpPr>
        <p:spPr/>
        <p:txBody>
          <a:bodyPr/>
          <a:lstStyle/>
          <a:p>
            <a:fld id="{21123997-4C51-7B40-AA7B-028107A2DA1D}" type="slidenum">
              <a:rPr lang="en-US" smtClean="0"/>
              <a:t>29</a:t>
            </a:fld>
            <a:endParaRPr lang="en-US" dirty="0"/>
          </a:p>
        </p:txBody>
      </p:sp>
      <p:pic>
        <p:nvPicPr>
          <p:cNvPr id="5" name="Picture 4">
            <a:extLst>
              <a:ext uri="{FF2B5EF4-FFF2-40B4-BE49-F238E27FC236}">
                <a16:creationId xmlns:a16="http://schemas.microsoft.com/office/drawing/2014/main" id="{D4B3023E-BB93-4CA2-9A0B-EB8BD574B26B}"/>
              </a:ext>
            </a:extLst>
          </p:cNvPr>
          <p:cNvPicPr>
            <a:picLocks noChangeAspect="1"/>
          </p:cNvPicPr>
          <p:nvPr/>
        </p:nvPicPr>
        <p:blipFill>
          <a:blip r:embed="rId2"/>
          <a:stretch>
            <a:fillRect/>
          </a:stretch>
        </p:blipFill>
        <p:spPr>
          <a:xfrm>
            <a:off x="2263682" y="1634836"/>
            <a:ext cx="7664636" cy="5223164"/>
          </a:xfrm>
          <a:prstGeom prst="rect">
            <a:avLst/>
          </a:prstGeom>
        </p:spPr>
      </p:pic>
    </p:spTree>
    <p:extLst>
      <p:ext uri="{BB962C8B-B14F-4D97-AF65-F5344CB8AC3E}">
        <p14:creationId xmlns:p14="http://schemas.microsoft.com/office/powerpoint/2010/main" val="33625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Spending</a:t>
            </a:r>
          </a:p>
        </p:txBody>
      </p:sp>
      <p:sp>
        <p:nvSpPr>
          <p:cNvPr id="4" name="Slide Number Placeholder 3"/>
          <p:cNvSpPr>
            <a:spLocks noGrp="1"/>
          </p:cNvSpPr>
          <p:nvPr>
            <p:ph type="sldNum" sz="quarter" idx="12"/>
          </p:nvPr>
        </p:nvSpPr>
        <p:spPr/>
        <p:txBody>
          <a:bodyPr/>
          <a:lstStyle/>
          <a:p>
            <a:fld id="{21123997-4C51-7B40-AA7B-028107A2DA1D}" type="slidenum">
              <a:rPr lang="en-US" smtClean="0"/>
              <a:t>3</a:t>
            </a:fld>
            <a:endParaRPr lang="en-US" dirty="0"/>
          </a:p>
        </p:txBody>
      </p:sp>
      <p:grpSp>
        <p:nvGrpSpPr>
          <p:cNvPr id="5" name="Group 4">
            <a:extLst>
              <a:ext uri="{FF2B5EF4-FFF2-40B4-BE49-F238E27FC236}">
                <a16:creationId xmlns:a16="http://schemas.microsoft.com/office/drawing/2014/main" id="{D7C65480-3A0E-4FFC-83FC-DFA9E04245EB}"/>
              </a:ext>
            </a:extLst>
          </p:cNvPr>
          <p:cNvGrpSpPr/>
          <p:nvPr/>
        </p:nvGrpSpPr>
        <p:grpSpPr>
          <a:xfrm>
            <a:off x="198532" y="2003633"/>
            <a:ext cx="5897468" cy="4196224"/>
            <a:chOff x="194019" y="2211656"/>
            <a:chExt cx="5897468" cy="4196224"/>
          </a:xfrm>
        </p:grpSpPr>
        <p:graphicFrame>
          <p:nvGraphicFramePr>
            <p:cNvPr id="8" name="Chart 7">
              <a:extLst>
                <a:ext uri="{FF2B5EF4-FFF2-40B4-BE49-F238E27FC236}">
                  <a16:creationId xmlns:a16="http://schemas.microsoft.com/office/drawing/2014/main" id="{E4662FCC-02E8-4313-9816-F2D5E5EB1645}"/>
                </a:ext>
              </a:extLst>
            </p:cNvPr>
            <p:cNvGraphicFramePr>
              <a:graphicFrameLocks/>
            </p:cNvGraphicFramePr>
            <p:nvPr>
              <p:extLst>
                <p:ext uri="{D42A27DB-BD31-4B8C-83A1-F6EECF244321}">
                  <p14:modId xmlns:p14="http://schemas.microsoft.com/office/powerpoint/2010/main" val="2508714401"/>
                </p:ext>
              </p:extLst>
            </p:nvPr>
          </p:nvGraphicFramePr>
          <p:xfrm>
            <a:off x="373381" y="2211656"/>
            <a:ext cx="5718106" cy="419622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2">
              <a:extLst>
                <a:ext uri="{FF2B5EF4-FFF2-40B4-BE49-F238E27FC236}">
                  <a16:creationId xmlns:a16="http://schemas.microsoft.com/office/drawing/2014/main" id="{F71D30FC-E1A9-4354-9FB3-A5EB9C493473}"/>
                </a:ext>
              </a:extLst>
            </p:cNvPr>
            <p:cNvSpPr txBox="1"/>
            <p:nvPr/>
          </p:nvSpPr>
          <p:spPr>
            <a:xfrm>
              <a:off x="194019" y="6190777"/>
              <a:ext cx="2143125" cy="200025"/>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solidFill>
                    <a:schemeClr val="bg1">
                      <a:lumMod val="50000"/>
                    </a:schemeClr>
                  </a:solidFill>
                </a:rPr>
                <a:t>U.S. Government</a:t>
              </a:r>
              <a:r>
                <a:rPr lang="en-US" sz="1000" baseline="0" dirty="0">
                  <a:solidFill>
                    <a:schemeClr val="bg1">
                      <a:lumMod val="50000"/>
                    </a:schemeClr>
                  </a:solidFill>
                </a:rPr>
                <a:t> Publishing Office</a:t>
              </a:r>
              <a:endParaRPr lang="en-US" sz="1000" dirty="0">
                <a:solidFill>
                  <a:schemeClr val="bg1">
                    <a:lumMod val="50000"/>
                  </a:schemeClr>
                </a:solidFill>
              </a:endParaRPr>
            </a:p>
          </p:txBody>
        </p:sp>
      </p:grpSp>
      <p:grpSp>
        <p:nvGrpSpPr>
          <p:cNvPr id="7" name="Group 6"/>
          <p:cNvGrpSpPr/>
          <p:nvPr/>
        </p:nvGrpSpPr>
        <p:grpSpPr>
          <a:xfrm>
            <a:off x="5633400" y="1907968"/>
            <a:ext cx="6795052" cy="4483217"/>
            <a:chOff x="5633400" y="1907968"/>
            <a:chExt cx="6795052" cy="4483217"/>
          </a:xfrm>
        </p:grpSpPr>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95191711"/>
                </p:ext>
              </p:extLst>
            </p:nvPr>
          </p:nvGraphicFramePr>
          <p:xfrm>
            <a:off x="5633400" y="1907968"/>
            <a:ext cx="6795052" cy="44832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633400" y="5655153"/>
              <a:ext cx="1464466" cy="369332"/>
            </a:xfrm>
            <a:prstGeom prst="rect">
              <a:avLst/>
            </a:prstGeom>
            <a:noFill/>
          </p:spPr>
          <p:txBody>
            <a:bodyPr wrap="square" rtlCol="0">
              <a:spAutoFit/>
            </a:bodyPr>
            <a:lstStyle/>
            <a:p>
              <a:r>
                <a:rPr lang="en-US" sz="900" dirty="0">
                  <a:solidFill>
                    <a:schemeClr val="bg1">
                      <a:lumMod val="50000"/>
                    </a:schemeClr>
                  </a:solidFill>
                </a:rPr>
                <a:t>* Does not include RX costs in health care settings</a:t>
              </a:r>
            </a:p>
          </p:txBody>
        </p:sp>
      </p:grpSp>
    </p:spTree>
    <p:extLst>
      <p:ext uri="{BB962C8B-B14F-4D97-AF65-F5344CB8AC3E}">
        <p14:creationId xmlns:p14="http://schemas.microsoft.com/office/powerpoint/2010/main" val="1756085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3A2A1-A621-4A03-B078-CE2A293642E1}"/>
              </a:ext>
            </a:extLst>
          </p:cNvPr>
          <p:cNvSpPr>
            <a:spLocks noGrp="1"/>
          </p:cNvSpPr>
          <p:nvPr>
            <p:ph idx="1"/>
          </p:nvPr>
        </p:nvSpPr>
        <p:spPr>
          <a:xfrm>
            <a:off x="380197" y="3033903"/>
            <a:ext cx="11431605" cy="790194"/>
          </a:xfrm>
        </p:spPr>
        <p:txBody>
          <a:bodyPr>
            <a:normAutofit/>
          </a:bodyPr>
          <a:lstStyle/>
          <a:p>
            <a:r>
              <a:rPr lang="en-US" sz="4000" dirty="0"/>
              <a:t>Insert Local Example</a:t>
            </a:r>
          </a:p>
        </p:txBody>
      </p:sp>
      <p:sp>
        <p:nvSpPr>
          <p:cNvPr id="4" name="Slide Number Placeholder 3">
            <a:extLst>
              <a:ext uri="{FF2B5EF4-FFF2-40B4-BE49-F238E27FC236}">
                <a16:creationId xmlns:a16="http://schemas.microsoft.com/office/drawing/2014/main" id="{B3125142-A365-48E1-934C-18C0D1CF206A}"/>
              </a:ext>
            </a:extLst>
          </p:cNvPr>
          <p:cNvSpPr>
            <a:spLocks noGrp="1"/>
          </p:cNvSpPr>
          <p:nvPr>
            <p:ph type="sldNum" sz="quarter" idx="12"/>
          </p:nvPr>
        </p:nvSpPr>
        <p:spPr/>
        <p:txBody>
          <a:bodyPr/>
          <a:lstStyle/>
          <a:p>
            <a:fld id="{21123997-4C51-7B40-AA7B-028107A2DA1D}" type="slidenum">
              <a:rPr lang="en-US" smtClean="0"/>
              <a:t>30</a:t>
            </a:fld>
            <a:endParaRPr lang="en-US" dirty="0"/>
          </a:p>
        </p:txBody>
      </p:sp>
    </p:spTree>
    <p:extLst>
      <p:ext uri="{BB962C8B-B14F-4D97-AF65-F5344CB8AC3E}">
        <p14:creationId xmlns:p14="http://schemas.microsoft.com/office/powerpoint/2010/main" val="3724915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Models of Care: The Story of Inspire</a:t>
            </a:r>
          </a:p>
        </p:txBody>
      </p:sp>
      <p:sp>
        <p:nvSpPr>
          <p:cNvPr id="3" name="Content Placeholder 2"/>
          <p:cNvSpPr>
            <a:spLocks noGrp="1"/>
          </p:cNvSpPr>
          <p:nvPr>
            <p:ph idx="1"/>
          </p:nvPr>
        </p:nvSpPr>
        <p:spPr>
          <a:xfrm>
            <a:off x="387014" y="1835900"/>
            <a:ext cx="11431605" cy="4555286"/>
          </a:xfrm>
        </p:spPr>
        <p:txBody>
          <a:bodyPr>
            <a:normAutofit fontScale="85000" lnSpcReduction="20000"/>
          </a:bodyPr>
          <a:lstStyle/>
          <a:p>
            <a:r>
              <a:rPr lang="en-US" dirty="0"/>
              <a:t>More than 5 years ago, </a:t>
            </a:r>
            <a:r>
              <a:rPr lang="en-US" dirty="0" err="1"/>
              <a:t>Schneck</a:t>
            </a:r>
            <a:r>
              <a:rPr lang="en-US" dirty="0"/>
              <a:t> Medical Center in Seymour and Columbus Regional Health in Columbus, IN collaborated to form Inspire, a wholly owned subsidiary</a:t>
            </a:r>
          </a:p>
          <a:p>
            <a:r>
              <a:rPr lang="en-US" dirty="0"/>
              <a:t>Inspire offers health and wellness programs to local businesses to keep their workforce healthier</a:t>
            </a:r>
          </a:p>
          <a:p>
            <a:r>
              <a:rPr lang="en-US" dirty="0"/>
              <a:t>Serves employers in Jackson and Bartholomew counties representing 25,000</a:t>
            </a:r>
            <a:r>
              <a:rPr lang="en-US" dirty="0">
                <a:solidFill>
                  <a:srgbClr val="FF0000"/>
                </a:solidFill>
              </a:rPr>
              <a:t> </a:t>
            </a:r>
            <a:r>
              <a:rPr lang="en-US" dirty="0"/>
              <a:t>covered lives</a:t>
            </a:r>
          </a:p>
          <a:p>
            <a:r>
              <a:rPr lang="en-US" dirty="0"/>
              <a:t>Includes patient-centered medical homes and use of best practices to manage chronic conditions including diabetes</a:t>
            </a:r>
          </a:p>
          <a:p>
            <a:pPr>
              <a:spcAft>
                <a:spcPts val="600"/>
              </a:spcAft>
            </a:pPr>
            <a:r>
              <a:rPr lang="en-US" dirty="0"/>
              <a:t>Required a significant investment in predictive analytics, and collaboration/agreement to adopt best practices across 2 different medical staffs</a:t>
            </a:r>
          </a:p>
          <a:p>
            <a:pPr lvl="1">
              <a:spcAft>
                <a:spcPts val="600"/>
              </a:spcAft>
            </a:pPr>
            <a:r>
              <a:rPr lang="en-US" dirty="0"/>
              <a:t>Predictive analytics help predict who will get a chronic condition so intervention can begin early</a:t>
            </a:r>
          </a:p>
          <a:p>
            <a:pPr lvl="1">
              <a:spcAft>
                <a:spcPts val="600"/>
              </a:spcAft>
            </a:pPr>
            <a:r>
              <a:rPr lang="en-US" dirty="0"/>
              <a:t>Adoption of best practices drives down variation and the cost of care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1123997-4C51-7B40-AA7B-028107A2DA1D}" type="slidenum">
              <a:rPr lang="en-US" smtClean="0"/>
              <a:t>31</a:t>
            </a:fld>
            <a:endParaRPr lang="en-US" dirty="0"/>
          </a:p>
        </p:txBody>
      </p:sp>
    </p:spTree>
    <p:extLst>
      <p:ext uri="{BB962C8B-B14F-4D97-AF65-F5344CB8AC3E}">
        <p14:creationId xmlns:p14="http://schemas.microsoft.com/office/powerpoint/2010/main" val="282599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768E5-D44E-4CE8-8093-6EEDE0845833}"/>
              </a:ext>
            </a:extLst>
          </p:cNvPr>
          <p:cNvSpPr>
            <a:spLocks noGrp="1"/>
          </p:cNvSpPr>
          <p:nvPr>
            <p:ph type="title"/>
          </p:nvPr>
        </p:nvSpPr>
        <p:spPr>
          <a:xfrm>
            <a:off x="387115" y="57309"/>
            <a:ext cx="10515600" cy="1325563"/>
          </a:xfrm>
        </p:spPr>
        <p:txBody>
          <a:bodyPr/>
          <a:lstStyle/>
          <a:p>
            <a:r>
              <a:rPr lang="en-US" dirty="0"/>
              <a:t>Success in an Inspire Community</a:t>
            </a:r>
          </a:p>
        </p:txBody>
      </p:sp>
      <p:grpSp>
        <p:nvGrpSpPr>
          <p:cNvPr id="14" name="Group 13">
            <a:extLst>
              <a:ext uri="{FF2B5EF4-FFF2-40B4-BE49-F238E27FC236}">
                <a16:creationId xmlns:a16="http://schemas.microsoft.com/office/drawing/2014/main" id="{20CCEF6B-69D9-4D68-A4C7-FB61039A068F}"/>
              </a:ext>
            </a:extLst>
          </p:cNvPr>
          <p:cNvGrpSpPr/>
          <p:nvPr/>
        </p:nvGrpSpPr>
        <p:grpSpPr>
          <a:xfrm>
            <a:off x="5975641" y="2308633"/>
            <a:ext cx="3962048" cy="4492057"/>
            <a:chOff x="4590460" y="1655996"/>
            <a:chExt cx="4100533" cy="4682094"/>
          </a:xfrm>
        </p:grpSpPr>
        <p:sp>
          <p:nvSpPr>
            <p:cNvPr id="15" name="Content Placeholder 4">
              <a:extLst>
                <a:ext uri="{FF2B5EF4-FFF2-40B4-BE49-F238E27FC236}">
                  <a16:creationId xmlns:a16="http://schemas.microsoft.com/office/drawing/2014/main" id="{FE99FB84-BF72-4354-85A2-0577F3A9F9C7}"/>
                </a:ext>
              </a:extLst>
            </p:cNvPr>
            <p:cNvSpPr txBox="1">
              <a:spLocks/>
            </p:cNvSpPr>
            <p:nvPr/>
          </p:nvSpPr>
          <p:spPr>
            <a:xfrm>
              <a:off x="4590460" y="1655996"/>
              <a:ext cx="4100533" cy="2127440"/>
            </a:xfrm>
            <a:prstGeom prst="rect">
              <a:avLst/>
            </a:prstGeom>
            <a:ln w="9525"/>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en-US" sz="1800" dirty="0"/>
                <a:t>PMPM Cost </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reduced 17%.</a:t>
              </a:r>
              <a:endParaRPr lang="en-US" sz="2000" b="1" dirty="0"/>
            </a:p>
            <a:p>
              <a:r>
                <a:rPr lang="en-US" sz="1800" dirty="0"/>
                <a:t>IP Hospital Admissions per 1000 members </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decreased 23%.</a:t>
              </a:r>
              <a:endParaRPr lang="en-US" sz="2000" b="1" dirty="0"/>
            </a:p>
            <a:p>
              <a:r>
                <a:rPr lang="en-US" sz="1800" dirty="0"/>
                <a:t>IP Hospital Days per 1000 members </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decreased 35%.</a:t>
              </a:r>
              <a:endParaRPr lang="en-US" sz="2000" b="1" dirty="0"/>
            </a:p>
            <a:p>
              <a:r>
                <a:rPr lang="en-US" sz="1800" dirty="0"/>
                <a:t>Average Length of Stay was </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reduced 16%.</a:t>
              </a:r>
              <a:endParaRPr lang="en-US" sz="1800" b="1" dirty="0"/>
            </a:p>
          </p:txBody>
        </p:sp>
        <p:pic>
          <p:nvPicPr>
            <p:cNvPr id="18" name="Picture 17">
              <a:extLst>
                <a:ext uri="{FF2B5EF4-FFF2-40B4-BE49-F238E27FC236}">
                  <a16:creationId xmlns:a16="http://schemas.microsoft.com/office/drawing/2014/main" id="{28F9C490-23B7-48A0-ACF6-7CC5D3B21857}"/>
                </a:ext>
              </a:extLst>
            </p:cNvPr>
            <p:cNvPicPr>
              <a:picLocks noChangeAspect="1"/>
            </p:cNvPicPr>
            <p:nvPr/>
          </p:nvPicPr>
          <p:blipFill>
            <a:blip r:embed="rId2"/>
            <a:stretch>
              <a:fillRect/>
            </a:stretch>
          </p:blipFill>
          <p:spPr>
            <a:xfrm>
              <a:off x="4590460" y="3841220"/>
              <a:ext cx="4100531" cy="2496870"/>
            </a:xfrm>
            <a:prstGeom prst="rect">
              <a:avLst/>
            </a:prstGeom>
            <a:ln w="3175">
              <a:solidFill>
                <a:schemeClr val="tx1"/>
              </a:solidFill>
            </a:ln>
          </p:spPr>
        </p:pic>
      </p:grpSp>
      <p:sp>
        <p:nvSpPr>
          <p:cNvPr id="20" name="Text Placeholder 6">
            <a:extLst>
              <a:ext uri="{FF2B5EF4-FFF2-40B4-BE49-F238E27FC236}">
                <a16:creationId xmlns:a16="http://schemas.microsoft.com/office/drawing/2014/main" id="{5B19A6D4-E98D-4BCE-8ECF-E01141CE26EF}"/>
              </a:ext>
            </a:extLst>
          </p:cNvPr>
          <p:cNvSpPr>
            <a:spLocks noGrp="1"/>
          </p:cNvSpPr>
          <p:nvPr>
            <p:ph type="body" idx="1"/>
          </p:nvPr>
        </p:nvSpPr>
        <p:spPr>
          <a:xfrm>
            <a:off x="2263913" y="1651775"/>
            <a:ext cx="3561622" cy="601419"/>
          </a:xfrm>
          <a:ln w="9525"/>
        </p:spPr>
        <p:style>
          <a:lnRef idx="2">
            <a:schemeClr val="dk1"/>
          </a:lnRef>
          <a:fillRef idx="1">
            <a:schemeClr val="lt1"/>
          </a:fillRef>
          <a:effectRef idx="0">
            <a:schemeClr val="dk1"/>
          </a:effectRef>
          <a:fontRef idx="minor">
            <a:schemeClr val="dk1"/>
          </a:fontRef>
        </p:style>
        <p:txBody>
          <a:bodyPr anchor="ctr">
            <a:noAutofit/>
          </a:bodyPr>
          <a:lstStyle/>
          <a:p>
            <a:pPr algn="ctr">
              <a:lnSpc>
                <a:spcPts val="1680"/>
              </a:lnSpc>
            </a:pPr>
            <a:r>
              <a:rPr lang="en-US" sz="1400" u="sng" dirty="0"/>
              <a:t>2016-2019 YTD Quality Improvement</a:t>
            </a:r>
            <a:endParaRPr lang="en-US" sz="1400" b="0" i="1" u="sng" dirty="0"/>
          </a:p>
        </p:txBody>
      </p:sp>
      <p:sp>
        <p:nvSpPr>
          <p:cNvPr id="21" name="Text Placeholder 7">
            <a:extLst>
              <a:ext uri="{FF2B5EF4-FFF2-40B4-BE49-F238E27FC236}">
                <a16:creationId xmlns:a16="http://schemas.microsoft.com/office/drawing/2014/main" id="{64A9737B-8073-4A3F-941F-DDF9730B14D1}"/>
              </a:ext>
            </a:extLst>
          </p:cNvPr>
          <p:cNvSpPr>
            <a:spLocks noGrp="1"/>
          </p:cNvSpPr>
          <p:nvPr>
            <p:ph type="body" sz="quarter" idx="3"/>
          </p:nvPr>
        </p:nvSpPr>
        <p:spPr>
          <a:xfrm>
            <a:off x="5975190" y="1651775"/>
            <a:ext cx="3952897" cy="601419"/>
          </a:xfrm>
          <a:ln w="9525"/>
        </p:spPr>
        <p:style>
          <a:lnRef idx="2">
            <a:schemeClr val="dk1"/>
          </a:lnRef>
          <a:fillRef idx="1">
            <a:schemeClr val="lt1"/>
          </a:fillRef>
          <a:effectRef idx="0">
            <a:schemeClr val="dk1"/>
          </a:effectRef>
          <a:fontRef idx="minor">
            <a:schemeClr val="dk1"/>
          </a:fontRef>
        </p:style>
        <p:txBody>
          <a:bodyPr anchor="ctr">
            <a:normAutofit/>
          </a:bodyPr>
          <a:lstStyle/>
          <a:p>
            <a:pPr algn="ctr"/>
            <a:r>
              <a:rPr lang="en-US" sz="1400" u="sng" dirty="0"/>
              <a:t>2016-2019 YTD Medical Utilization/Cost</a:t>
            </a:r>
          </a:p>
        </p:txBody>
      </p:sp>
      <p:graphicFrame>
        <p:nvGraphicFramePr>
          <p:cNvPr id="22" name="Table 21">
            <a:extLst>
              <a:ext uri="{FF2B5EF4-FFF2-40B4-BE49-F238E27FC236}">
                <a16:creationId xmlns:a16="http://schemas.microsoft.com/office/drawing/2014/main" id="{C3D82DA3-FC0A-4C8F-94D6-CF1B29DC66F3}"/>
              </a:ext>
            </a:extLst>
          </p:cNvPr>
          <p:cNvGraphicFramePr>
            <a:graphicFrameLocks noGrp="1"/>
          </p:cNvGraphicFramePr>
          <p:nvPr>
            <p:extLst>
              <p:ext uri="{D42A27DB-BD31-4B8C-83A1-F6EECF244321}">
                <p14:modId xmlns:p14="http://schemas.microsoft.com/office/powerpoint/2010/main" val="4168531305"/>
              </p:ext>
            </p:extLst>
          </p:nvPr>
        </p:nvGraphicFramePr>
        <p:xfrm>
          <a:off x="2254312" y="2308634"/>
          <a:ext cx="3571223" cy="4492056"/>
        </p:xfrm>
        <a:graphic>
          <a:graphicData uri="http://schemas.openxmlformats.org/drawingml/2006/table">
            <a:tbl>
              <a:tblPr/>
              <a:tblGrid>
                <a:gridCol w="1269327">
                  <a:extLst>
                    <a:ext uri="{9D8B030D-6E8A-4147-A177-3AD203B41FA5}">
                      <a16:colId xmlns:a16="http://schemas.microsoft.com/office/drawing/2014/main" val="2129848505"/>
                    </a:ext>
                  </a:extLst>
                </a:gridCol>
                <a:gridCol w="584942">
                  <a:extLst>
                    <a:ext uri="{9D8B030D-6E8A-4147-A177-3AD203B41FA5}">
                      <a16:colId xmlns:a16="http://schemas.microsoft.com/office/drawing/2014/main" val="328755741"/>
                    </a:ext>
                  </a:extLst>
                </a:gridCol>
                <a:gridCol w="561852">
                  <a:extLst>
                    <a:ext uri="{9D8B030D-6E8A-4147-A177-3AD203B41FA5}">
                      <a16:colId xmlns:a16="http://schemas.microsoft.com/office/drawing/2014/main" val="1913126165"/>
                    </a:ext>
                  </a:extLst>
                </a:gridCol>
                <a:gridCol w="592638">
                  <a:extLst>
                    <a:ext uri="{9D8B030D-6E8A-4147-A177-3AD203B41FA5}">
                      <a16:colId xmlns:a16="http://schemas.microsoft.com/office/drawing/2014/main" val="2392205753"/>
                    </a:ext>
                  </a:extLst>
                </a:gridCol>
                <a:gridCol w="562464">
                  <a:extLst>
                    <a:ext uri="{9D8B030D-6E8A-4147-A177-3AD203B41FA5}">
                      <a16:colId xmlns:a16="http://schemas.microsoft.com/office/drawing/2014/main" val="1450810806"/>
                    </a:ext>
                  </a:extLst>
                </a:gridCol>
              </a:tblGrid>
              <a:tr h="606215">
                <a:tc gridSpan="5">
                  <a:txBody>
                    <a:bodyPr/>
                    <a:lstStyle/>
                    <a:p>
                      <a:pPr algn="ctr" fontAlgn="ctr"/>
                      <a:r>
                        <a:rPr lang="en-US" sz="1400" b="1" i="0" u="none" strike="noStrike" dirty="0">
                          <a:solidFill>
                            <a:srgbClr val="000000"/>
                          </a:solidFill>
                          <a:effectLst/>
                          <a:latin typeface="Calibri" panose="020F0502020204030204" pitchFamily="34" charset="0"/>
                        </a:rPr>
                        <a:t>Quality Improvement Highlights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1367056"/>
                  </a:ext>
                </a:extLst>
              </a:tr>
              <a:tr h="818721">
                <a:tc>
                  <a:txBody>
                    <a:bodyPr/>
                    <a:lstStyle/>
                    <a:p>
                      <a:pPr algn="ctr" fontAlgn="ctr"/>
                      <a:r>
                        <a:rPr lang="en-US" sz="1100" b="1" i="0" u="none" strike="noStrike">
                          <a:solidFill>
                            <a:srgbClr val="000000"/>
                          </a:solidFill>
                          <a:effectLst/>
                          <a:latin typeface="Calibri" panose="020F0502020204030204" pitchFamily="34" charset="0"/>
                        </a:rPr>
                        <a:t>Seymour Quality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2016 Average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2019 YTD Average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 of Change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779124967"/>
                  </a:ext>
                </a:extLst>
              </a:tr>
              <a:tr h="466319">
                <a:tc>
                  <a:txBody>
                    <a:bodyPr/>
                    <a:lstStyle/>
                    <a:p>
                      <a:pPr algn="ctr" fontAlgn="ctr"/>
                      <a:r>
                        <a:rPr lang="en-US" sz="1100" b="1" i="0" u="none" strike="noStrike">
                          <a:solidFill>
                            <a:srgbClr val="000000"/>
                          </a:solidFill>
                          <a:effectLst/>
                          <a:latin typeface="Calibri" panose="020F0502020204030204" pitchFamily="34" charset="0"/>
                        </a:rPr>
                        <a:t>Colon CA Screening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dirty="0">
                          <a:solidFill>
                            <a:srgbClr val="000000"/>
                          </a:solidFill>
                          <a:effectLst/>
                          <a:latin typeface="Calibri" panose="020F050202020403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60550619"/>
                  </a:ext>
                </a:extLst>
              </a:tr>
              <a:tr h="466319">
                <a:tc>
                  <a:txBody>
                    <a:bodyPr/>
                    <a:lstStyle/>
                    <a:p>
                      <a:pPr algn="ctr" fontAlgn="ctr"/>
                      <a:r>
                        <a:rPr lang="en-US" sz="1100" b="1" i="0" u="none" strike="noStrike">
                          <a:solidFill>
                            <a:srgbClr val="000000"/>
                          </a:solidFill>
                          <a:effectLst/>
                          <a:latin typeface="Calibri" panose="020F0502020204030204" pitchFamily="34" charset="0"/>
                        </a:rPr>
                        <a:t>Statin Therapy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1857%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827201"/>
                  </a:ext>
                </a:extLst>
              </a:tr>
              <a:tr h="615022">
                <a:tc>
                  <a:txBody>
                    <a:bodyPr/>
                    <a:lstStyle/>
                    <a:p>
                      <a:pPr algn="ctr" fontAlgn="ctr"/>
                      <a:r>
                        <a:rPr lang="en-US" sz="1100" b="1" i="0" u="none" strike="noStrike">
                          <a:solidFill>
                            <a:srgbClr val="000000"/>
                          </a:solidFill>
                          <a:effectLst/>
                          <a:latin typeface="Calibri" panose="020F0502020204030204" pitchFamily="34" charset="0"/>
                        </a:rPr>
                        <a:t>HbA1c Poor Control &gt;9% (Lower is Better)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788121"/>
                  </a:ext>
                </a:extLst>
              </a:tr>
              <a:tr h="466319">
                <a:tc>
                  <a:txBody>
                    <a:bodyPr/>
                    <a:lstStyle/>
                    <a:p>
                      <a:pPr algn="ctr" fontAlgn="ctr"/>
                      <a:r>
                        <a:rPr lang="en-US" sz="1100" b="1" i="0" u="none" strike="noStrike">
                          <a:solidFill>
                            <a:srgbClr val="000000"/>
                          </a:solidFill>
                          <a:effectLst/>
                          <a:latin typeface="Calibri" panose="020F0502020204030204" pitchFamily="34" charset="0"/>
                        </a:rPr>
                        <a:t>HPV Vaccination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234267"/>
                  </a:ext>
                </a:extLst>
              </a:tr>
              <a:tr h="586822">
                <a:tc>
                  <a:txBody>
                    <a:bodyPr/>
                    <a:lstStyle/>
                    <a:p>
                      <a:pPr algn="ctr" fontAlgn="ctr"/>
                      <a:r>
                        <a:rPr lang="en-US" sz="1100" b="1" i="0" u="none" strike="noStrike">
                          <a:solidFill>
                            <a:srgbClr val="000000"/>
                          </a:solidFill>
                          <a:effectLst/>
                          <a:latin typeface="Calibri" panose="020F0502020204030204" pitchFamily="34" charset="0"/>
                        </a:rPr>
                        <a:t>HEDIS Childhood Immunization Status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100" b="0" i="0" u="none" strike="noStrike">
                          <a:solidFill>
                            <a:srgbClr val="000000"/>
                          </a:solidFill>
                          <a:effectLst/>
                          <a:latin typeface="Calibri" panose="020F0502020204030204" pitchFamily="34" charset="0"/>
                        </a:rPr>
                        <a:t>392%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69548206"/>
                  </a:ext>
                </a:extLst>
              </a:tr>
              <a:tr h="466319">
                <a:tc>
                  <a:txBody>
                    <a:bodyPr/>
                    <a:lstStyle/>
                    <a:p>
                      <a:pPr algn="ctr" fontAlgn="ctr"/>
                      <a:r>
                        <a:rPr lang="en-US" sz="1100" b="1" i="0" u="none" strike="noStrike">
                          <a:solidFill>
                            <a:srgbClr val="000000"/>
                          </a:solidFill>
                          <a:effectLst/>
                          <a:latin typeface="Calibri" panose="020F0502020204030204" pitchFamily="34" charset="0"/>
                        </a:rPr>
                        <a:t>HEDIS Wellchild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600247"/>
                  </a:ext>
                </a:extLst>
              </a:tr>
            </a:tbl>
          </a:graphicData>
        </a:graphic>
      </p:graphicFrame>
    </p:spTree>
    <p:extLst>
      <p:ext uri="{BB962C8B-B14F-4D97-AF65-F5344CB8AC3E}">
        <p14:creationId xmlns:p14="http://schemas.microsoft.com/office/powerpoint/2010/main" val="2578696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in Spite of Great Results</a:t>
            </a:r>
          </a:p>
        </p:txBody>
      </p:sp>
      <p:sp>
        <p:nvSpPr>
          <p:cNvPr id="3" name="Content Placeholder 2"/>
          <p:cNvSpPr>
            <a:spLocks noGrp="1"/>
          </p:cNvSpPr>
          <p:nvPr>
            <p:ph idx="1"/>
          </p:nvPr>
        </p:nvSpPr>
        <p:spPr/>
        <p:txBody>
          <a:bodyPr/>
          <a:lstStyle/>
          <a:p>
            <a:r>
              <a:rPr lang="en-US" dirty="0"/>
              <a:t>Local employers reluctant to invest in health and wellness given lack of immediate return on health and wellness results</a:t>
            </a:r>
          </a:p>
          <a:p>
            <a:pPr lvl="1"/>
            <a:r>
              <a:rPr lang="en-US" dirty="0"/>
              <a:t>High employee turnover makes investing in the long-term health difficult to justify</a:t>
            </a:r>
          </a:p>
          <a:p>
            <a:pPr lvl="1"/>
            <a:r>
              <a:rPr lang="en-US" dirty="0"/>
              <a:t>Local employers with sites outside of </a:t>
            </a:r>
            <a:r>
              <a:rPr lang="en-US" dirty="0" err="1"/>
              <a:t>Inspire’s</a:t>
            </a:r>
            <a:r>
              <a:rPr lang="en-US" dirty="0"/>
              <a:t> geography reluctant to invest locally</a:t>
            </a:r>
          </a:p>
        </p:txBody>
      </p:sp>
      <p:sp>
        <p:nvSpPr>
          <p:cNvPr id="4" name="Slide Number Placeholder 3"/>
          <p:cNvSpPr>
            <a:spLocks noGrp="1"/>
          </p:cNvSpPr>
          <p:nvPr>
            <p:ph type="sldNum" sz="quarter" idx="12"/>
          </p:nvPr>
        </p:nvSpPr>
        <p:spPr/>
        <p:txBody>
          <a:bodyPr/>
          <a:lstStyle/>
          <a:p>
            <a:fld id="{21123997-4C51-7B40-AA7B-028107A2DA1D}" type="slidenum">
              <a:rPr lang="en-US" smtClean="0"/>
              <a:t>33</a:t>
            </a:fld>
            <a:endParaRPr lang="en-US" dirty="0"/>
          </a:p>
        </p:txBody>
      </p:sp>
    </p:spTree>
    <p:extLst>
      <p:ext uri="{BB962C8B-B14F-4D97-AF65-F5344CB8AC3E}">
        <p14:creationId xmlns:p14="http://schemas.microsoft.com/office/powerpoint/2010/main" val="393202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Indiana Hospitals: Your Partner in Health</a:t>
            </a:r>
            <a:endParaRPr lang="en-US" dirty="0"/>
          </a:p>
        </p:txBody>
      </p:sp>
      <p:pic>
        <p:nvPicPr>
          <p:cNvPr id="6" name="Content Placeholder 5">
            <a:extLst>
              <a:ext uri="{FF2B5EF4-FFF2-40B4-BE49-F238E27FC236}">
                <a16:creationId xmlns:a16="http://schemas.microsoft.com/office/drawing/2014/main" id="{D02BBFA2-52E4-4268-8722-552DBC1A63EC}"/>
              </a:ext>
            </a:extLst>
          </p:cNvPr>
          <p:cNvPicPr>
            <a:picLocks noGrp="1" noChangeAspect="1"/>
          </p:cNvPicPr>
          <p:nvPr>
            <p:ph idx="1"/>
          </p:nvPr>
        </p:nvPicPr>
        <p:blipFill>
          <a:blip r:embed="rId2"/>
          <a:stretch>
            <a:fillRect/>
          </a:stretch>
        </p:blipFill>
        <p:spPr>
          <a:xfrm>
            <a:off x="2388636" y="2366602"/>
            <a:ext cx="7414728" cy="3177742"/>
          </a:xfrm>
        </p:spPr>
      </p:pic>
      <p:sp>
        <p:nvSpPr>
          <p:cNvPr id="4" name="Slide Number Placeholder 3"/>
          <p:cNvSpPr>
            <a:spLocks noGrp="1"/>
          </p:cNvSpPr>
          <p:nvPr>
            <p:ph type="sldNum" sz="quarter" idx="12"/>
          </p:nvPr>
        </p:nvSpPr>
        <p:spPr/>
        <p:txBody>
          <a:bodyPr/>
          <a:lstStyle/>
          <a:p>
            <a:fld id="{21123997-4C51-7B40-AA7B-028107A2DA1D}" type="slidenum">
              <a:rPr lang="en-US" smtClean="0"/>
              <a:t>34</a:t>
            </a:fld>
            <a:endParaRPr lang="en-US" dirty="0"/>
          </a:p>
        </p:txBody>
      </p:sp>
    </p:spTree>
    <p:extLst>
      <p:ext uri="{BB962C8B-B14F-4D97-AF65-F5344CB8AC3E}">
        <p14:creationId xmlns:p14="http://schemas.microsoft.com/office/powerpoint/2010/main" val="138501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Breakdown of the Hospital Dollar</a:t>
            </a:r>
          </a:p>
        </p:txBody>
      </p:sp>
      <p:sp>
        <p:nvSpPr>
          <p:cNvPr id="4" name="Slide Number Placeholder 3"/>
          <p:cNvSpPr>
            <a:spLocks noGrp="1"/>
          </p:cNvSpPr>
          <p:nvPr>
            <p:ph type="sldNum" sz="quarter" idx="12"/>
          </p:nvPr>
        </p:nvSpPr>
        <p:spPr/>
        <p:txBody>
          <a:bodyPr/>
          <a:lstStyle/>
          <a:p>
            <a:fld id="{21123997-4C51-7B40-AA7B-028107A2DA1D}" type="slidenum">
              <a:rPr lang="en-US" smtClean="0"/>
              <a:t>4</a:t>
            </a:fld>
            <a:endParaRPr lang="en-US" dirty="0"/>
          </a:p>
        </p:txBody>
      </p:sp>
      <p:pic>
        <p:nvPicPr>
          <p:cNvPr id="7" name="Picture 6">
            <a:extLst>
              <a:ext uri="{FF2B5EF4-FFF2-40B4-BE49-F238E27FC236}">
                <a16:creationId xmlns:a16="http://schemas.microsoft.com/office/drawing/2014/main" id="{061BBD63-841A-4A1F-9921-032679B96BD4}"/>
              </a:ext>
            </a:extLst>
          </p:cNvPr>
          <p:cNvPicPr>
            <a:picLocks noChangeAspect="1"/>
          </p:cNvPicPr>
          <p:nvPr/>
        </p:nvPicPr>
        <p:blipFill rotWithShape="1">
          <a:blip r:embed="rId3">
            <a:extLst>
              <a:ext uri="{28A0092B-C50C-407E-A947-70E740481C1C}">
                <a14:useLocalDpi xmlns:a14="http://schemas.microsoft.com/office/drawing/2010/main" val="0"/>
              </a:ext>
            </a:extLst>
          </a:blip>
          <a:srcRect t="27833"/>
          <a:stretch/>
        </p:blipFill>
        <p:spPr>
          <a:xfrm>
            <a:off x="6176039" y="2684206"/>
            <a:ext cx="5467350" cy="3684360"/>
          </a:xfrm>
          <a:prstGeom prst="rect">
            <a:avLst/>
          </a:prstGeom>
        </p:spPr>
      </p:pic>
      <p:pic>
        <p:nvPicPr>
          <p:cNvPr id="10" name="Picture 9">
            <a:extLst>
              <a:ext uri="{FF2B5EF4-FFF2-40B4-BE49-F238E27FC236}">
                <a16:creationId xmlns:a16="http://schemas.microsoft.com/office/drawing/2014/main" id="{6A2BA3BD-FAF6-445A-88E9-5075E3264F3F}"/>
              </a:ext>
            </a:extLst>
          </p:cNvPr>
          <p:cNvPicPr>
            <a:picLocks noChangeAspect="1"/>
          </p:cNvPicPr>
          <p:nvPr/>
        </p:nvPicPr>
        <p:blipFill rotWithShape="1">
          <a:blip r:embed="rId4"/>
          <a:srcRect t="21750"/>
          <a:stretch/>
        </p:blipFill>
        <p:spPr>
          <a:xfrm>
            <a:off x="387015" y="2540090"/>
            <a:ext cx="5547389" cy="3828476"/>
          </a:xfrm>
          <a:prstGeom prst="rect">
            <a:avLst/>
          </a:prstGeom>
        </p:spPr>
      </p:pic>
      <p:sp>
        <p:nvSpPr>
          <p:cNvPr id="8" name="TextBox 7">
            <a:extLst>
              <a:ext uri="{FF2B5EF4-FFF2-40B4-BE49-F238E27FC236}">
                <a16:creationId xmlns:a16="http://schemas.microsoft.com/office/drawing/2014/main" id="{1B8462BD-E9B8-4626-A785-356DCBF11656}"/>
              </a:ext>
            </a:extLst>
          </p:cNvPr>
          <p:cNvSpPr txBox="1"/>
          <p:nvPr/>
        </p:nvSpPr>
        <p:spPr>
          <a:xfrm>
            <a:off x="387015" y="1723756"/>
            <a:ext cx="5758162" cy="523220"/>
          </a:xfrm>
          <a:prstGeom prst="rect">
            <a:avLst/>
          </a:prstGeom>
          <a:noFill/>
        </p:spPr>
        <p:txBody>
          <a:bodyPr wrap="square" rtlCol="0">
            <a:spAutoFit/>
          </a:bodyPr>
          <a:lstStyle/>
          <a:p>
            <a:r>
              <a:rPr lang="en-US" sz="2800" dirty="0">
                <a:latin typeface="Whitney Light"/>
              </a:rPr>
              <a:t>Nearly 60% goes to wages &amp; benefits</a:t>
            </a:r>
          </a:p>
        </p:txBody>
      </p:sp>
      <p:sp>
        <p:nvSpPr>
          <p:cNvPr id="11" name="TextBox 10">
            <a:extLst>
              <a:ext uri="{FF2B5EF4-FFF2-40B4-BE49-F238E27FC236}">
                <a16:creationId xmlns:a16="http://schemas.microsoft.com/office/drawing/2014/main" id="{F6CA9FF3-E1CF-4946-8E3F-777A80873543}"/>
              </a:ext>
            </a:extLst>
          </p:cNvPr>
          <p:cNvSpPr txBox="1"/>
          <p:nvPr/>
        </p:nvSpPr>
        <p:spPr>
          <a:xfrm>
            <a:off x="6176039" y="1622873"/>
            <a:ext cx="5758161" cy="954107"/>
          </a:xfrm>
          <a:prstGeom prst="rect">
            <a:avLst/>
          </a:prstGeom>
          <a:noFill/>
        </p:spPr>
        <p:txBody>
          <a:bodyPr wrap="square" rtlCol="0">
            <a:spAutoFit/>
          </a:bodyPr>
          <a:lstStyle>
            <a:defPPr>
              <a:defRPr lang="en-US"/>
            </a:defPPr>
            <a:lvl1pPr>
              <a:defRPr sz="2800">
                <a:latin typeface="Whitney Light"/>
              </a:defRPr>
            </a:lvl1pPr>
          </a:lstStyle>
          <a:p>
            <a:r>
              <a:rPr lang="en-US" dirty="0"/>
              <a:t>Drug prices increasing faster than medical inflation</a:t>
            </a:r>
          </a:p>
        </p:txBody>
      </p:sp>
    </p:spTree>
    <p:extLst>
      <p:ext uri="{BB962C8B-B14F-4D97-AF65-F5344CB8AC3E}">
        <p14:creationId xmlns:p14="http://schemas.microsoft.com/office/powerpoint/2010/main" val="21883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Premium Dollar Goes</a:t>
            </a:r>
          </a:p>
        </p:txBody>
      </p:sp>
      <p:pic>
        <p:nvPicPr>
          <p:cNvPr id="5" name="Content Placeholder 4">
            <a:extLst>
              <a:ext uri="{FF2B5EF4-FFF2-40B4-BE49-F238E27FC236}">
                <a16:creationId xmlns:a16="http://schemas.microsoft.com/office/drawing/2014/main" id="{C30969AF-F6F2-4588-AF92-2BBDA7154B98}"/>
              </a:ext>
            </a:extLst>
          </p:cNvPr>
          <p:cNvPicPr>
            <a:picLocks noGrp="1" noChangeAspect="1"/>
          </p:cNvPicPr>
          <p:nvPr>
            <p:ph idx="1"/>
          </p:nvPr>
        </p:nvPicPr>
        <p:blipFill>
          <a:blip r:embed="rId3"/>
          <a:stretch>
            <a:fillRect/>
          </a:stretch>
        </p:blipFill>
        <p:spPr>
          <a:xfrm>
            <a:off x="2194086" y="1764196"/>
            <a:ext cx="6794178" cy="4992115"/>
          </a:xfrm>
          <a:prstGeom prst="rect">
            <a:avLst/>
          </a:prstGeom>
        </p:spPr>
      </p:pic>
      <p:sp>
        <p:nvSpPr>
          <p:cNvPr id="4" name="Slide Number Placeholder 3"/>
          <p:cNvSpPr>
            <a:spLocks noGrp="1"/>
          </p:cNvSpPr>
          <p:nvPr>
            <p:ph type="sldNum" sz="quarter" idx="12"/>
          </p:nvPr>
        </p:nvSpPr>
        <p:spPr/>
        <p:txBody>
          <a:bodyPr/>
          <a:lstStyle/>
          <a:p>
            <a:fld id="{21123997-4C51-7B40-AA7B-028107A2DA1D}" type="slidenum">
              <a:rPr lang="en-US" smtClean="0"/>
              <a:t>5</a:t>
            </a:fld>
            <a:endParaRPr lang="en-US" dirty="0"/>
          </a:p>
        </p:txBody>
      </p:sp>
      <p:grpSp>
        <p:nvGrpSpPr>
          <p:cNvPr id="7" name="Group 6"/>
          <p:cNvGrpSpPr/>
          <p:nvPr/>
        </p:nvGrpSpPr>
        <p:grpSpPr>
          <a:xfrm>
            <a:off x="9120123" y="1976582"/>
            <a:ext cx="2194422" cy="1173443"/>
            <a:chOff x="8610600" y="1754732"/>
            <a:chExt cx="3028950" cy="1798093"/>
          </a:xfrm>
        </p:grpSpPr>
        <p:sp>
          <p:nvSpPr>
            <p:cNvPr id="3" name="Rectangular Callout 2"/>
            <p:cNvSpPr/>
            <p:nvPr/>
          </p:nvSpPr>
          <p:spPr>
            <a:xfrm>
              <a:off x="8610600" y="1754732"/>
              <a:ext cx="3028950" cy="1798093"/>
            </a:xfrm>
            <a:prstGeom prst="wedgeRectCallout">
              <a:avLst>
                <a:gd name="adj1" fmla="val -59512"/>
                <a:gd name="adj2" fmla="val 74684"/>
              </a:avLst>
            </a:prstGeom>
            <a:solidFill>
              <a:srgbClr val="005A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610600" y="1894605"/>
              <a:ext cx="3028950" cy="1414839"/>
            </a:xfrm>
            <a:prstGeom prst="rect">
              <a:avLst/>
            </a:prstGeom>
            <a:noFill/>
          </p:spPr>
          <p:txBody>
            <a:bodyPr wrap="square" rtlCol="0">
              <a:spAutoFit/>
            </a:bodyPr>
            <a:lstStyle/>
            <a:p>
              <a:pPr algn="ctr"/>
              <a:r>
                <a:rPr lang="en-US" dirty="0">
                  <a:solidFill>
                    <a:schemeClr val="bg1"/>
                  </a:solidFill>
                </a:rPr>
                <a:t>Hospitals face fixed costs – just like consumers.</a:t>
              </a:r>
            </a:p>
          </p:txBody>
        </p:sp>
      </p:grpSp>
      <p:sp>
        <p:nvSpPr>
          <p:cNvPr id="8" name="Rectangle 7"/>
          <p:cNvSpPr/>
          <p:nvPr/>
        </p:nvSpPr>
        <p:spPr>
          <a:xfrm>
            <a:off x="2194086" y="5534025"/>
            <a:ext cx="6926036" cy="85716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66674" y="5753279"/>
            <a:ext cx="1889286" cy="561975"/>
            <a:chOff x="152400" y="5723364"/>
            <a:chExt cx="1889286" cy="561975"/>
          </a:xfrm>
        </p:grpSpPr>
        <p:sp>
          <p:nvSpPr>
            <p:cNvPr id="9" name="Rectangular Callout 8"/>
            <p:cNvSpPr/>
            <p:nvPr/>
          </p:nvSpPr>
          <p:spPr>
            <a:xfrm>
              <a:off x="152400" y="5723364"/>
              <a:ext cx="1889286" cy="561975"/>
            </a:xfrm>
            <a:prstGeom prst="wedgeRectCallout">
              <a:avLst>
                <a:gd name="adj1" fmla="val 60337"/>
                <a:gd name="adj2" fmla="val -7817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5980" y="5849690"/>
              <a:ext cx="1762125" cy="353943"/>
            </a:xfrm>
            <a:prstGeom prst="rect">
              <a:avLst/>
            </a:prstGeom>
            <a:noFill/>
            <a:ln>
              <a:solidFill>
                <a:schemeClr val="bg1"/>
              </a:solidFill>
            </a:ln>
          </p:spPr>
          <p:txBody>
            <a:bodyPr wrap="square" rtlCol="0">
              <a:spAutoFit/>
            </a:bodyPr>
            <a:lstStyle/>
            <a:p>
              <a:r>
                <a:rPr lang="en-US" sz="1700" dirty="0"/>
                <a:t>Insurance = 13.4¢</a:t>
              </a:r>
            </a:p>
          </p:txBody>
        </p:sp>
      </p:grpSp>
    </p:spTree>
    <p:extLst>
      <p:ext uri="{BB962C8B-B14F-4D97-AF65-F5344CB8AC3E}">
        <p14:creationId xmlns:p14="http://schemas.microsoft.com/office/powerpoint/2010/main" val="188729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 Study 2.0</a:t>
            </a:r>
          </a:p>
        </p:txBody>
      </p:sp>
      <p:sp>
        <p:nvSpPr>
          <p:cNvPr id="3" name="Content Placeholder 2"/>
          <p:cNvSpPr>
            <a:spLocks noGrp="1"/>
          </p:cNvSpPr>
          <p:nvPr>
            <p:ph idx="1"/>
          </p:nvPr>
        </p:nvSpPr>
        <p:spPr>
          <a:xfrm>
            <a:off x="387015" y="1654830"/>
            <a:ext cx="11431605" cy="4920411"/>
          </a:xfrm>
        </p:spPr>
        <p:txBody>
          <a:bodyPr>
            <a:normAutofit fontScale="85000" lnSpcReduction="10000"/>
          </a:bodyPr>
          <a:lstStyle/>
          <a:p>
            <a:pPr marL="0" indent="0">
              <a:buNone/>
            </a:pPr>
            <a:endParaRPr lang="en-US" sz="2400" dirty="0"/>
          </a:p>
          <a:p>
            <a:r>
              <a:rPr lang="en-US" dirty="0"/>
              <a:t>Hospitals and the Employers’ Forum of Indiana agree on the need to reduce health care costs</a:t>
            </a:r>
          </a:p>
          <a:p>
            <a:pPr>
              <a:spcAft>
                <a:spcPts val="600"/>
              </a:spcAft>
            </a:pPr>
            <a:r>
              <a:rPr lang="en-US" dirty="0"/>
              <a:t>Hospitals are large employers and are committed to reducing the cost of health care</a:t>
            </a:r>
          </a:p>
          <a:p>
            <a:pPr marL="502920" lvl="1" indent="0">
              <a:spcAft>
                <a:spcPts val="600"/>
              </a:spcAft>
              <a:buNone/>
            </a:pPr>
            <a:endParaRPr lang="en-US" sz="1400" dirty="0"/>
          </a:p>
          <a:p>
            <a:pPr>
              <a:spcAft>
                <a:spcPts val="600"/>
              </a:spcAft>
            </a:pPr>
            <a:r>
              <a:rPr lang="en-US" dirty="0"/>
              <a:t>Unlike direct-to-employer arrangements, hospitals do not see how services are utilized and therefore do not see the overall cost of care employers pay</a:t>
            </a:r>
          </a:p>
          <a:p>
            <a:pPr lvl="1">
              <a:spcAft>
                <a:spcPts val="1200"/>
              </a:spcAft>
            </a:pPr>
            <a:r>
              <a:rPr lang="en-US" sz="2800" dirty="0"/>
              <a:t>An APCD would provide transparency into the cost of care</a:t>
            </a:r>
          </a:p>
          <a:p>
            <a:pPr>
              <a:spcAft>
                <a:spcPts val="1800"/>
              </a:spcAft>
            </a:pPr>
            <a:r>
              <a:rPr lang="en-US" dirty="0"/>
              <a:t>Hospital prices don’t necessarily translate into total employer spend</a:t>
            </a:r>
          </a:p>
          <a:p>
            <a:pPr>
              <a:spcAft>
                <a:spcPts val="1800"/>
              </a:spcAft>
            </a:pPr>
            <a:r>
              <a:rPr lang="en-US" dirty="0"/>
              <a:t>RAND does not take utilization into account – which impacts total cost of care.</a:t>
            </a:r>
          </a:p>
          <a:p>
            <a:pPr lvl="1">
              <a:spcAft>
                <a:spcPts val="1200"/>
              </a:spcAft>
            </a:pPr>
            <a:r>
              <a:rPr lang="en-US" dirty="0"/>
              <a:t>Employees want choice, quality, and convenience</a:t>
            </a:r>
          </a:p>
          <a:p>
            <a:endParaRPr lang="en-US" sz="3200" dirty="0"/>
          </a:p>
          <a:p>
            <a:pPr marL="502920" lvl="1" indent="0">
              <a:buNone/>
            </a:pPr>
            <a:endParaRPr lang="en-US" sz="1400" dirty="0"/>
          </a:p>
          <a:p>
            <a:endParaRPr lang="en-US" sz="1600" dirty="0"/>
          </a:p>
          <a:p>
            <a:pPr marL="0" indent="0">
              <a:buNone/>
            </a:pPr>
            <a:endParaRPr lang="en-US" sz="1600" dirty="0"/>
          </a:p>
          <a:p>
            <a:endParaRPr lang="en-US" sz="1600" dirty="0"/>
          </a:p>
        </p:txBody>
      </p:sp>
      <p:sp>
        <p:nvSpPr>
          <p:cNvPr id="4" name="Slide Number Placeholder 3"/>
          <p:cNvSpPr>
            <a:spLocks noGrp="1"/>
          </p:cNvSpPr>
          <p:nvPr>
            <p:ph type="sldNum" sz="quarter" idx="12"/>
          </p:nvPr>
        </p:nvSpPr>
        <p:spPr/>
        <p:txBody>
          <a:bodyPr/>
          <a:lstStyle/>
          <a:p>
            <a:fld id="{21123997-4C51-7B40-AA7B-028107A2DA1D}" type="slidenum">
              <a:rPr lang="en-US" smtClean="0"/>
              <a:t>6</a:t>
            </a:fld>
            <a:endParaRPr lang="en-US" dirty="0"/>
          </a:p>
        </p:txBody>
      </p:sp>
    </p:spTree>
    <p:extLst>
      <p:ext uri="{BB962C8B-B14F-4D97-AF65-F5344CB8AC3E}">
        <p14:creationId xmlns:p14="http://schemas.microsoft.com/office/powerpoint/2010/main" val="63680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15" y="197012"/>
            <a:ext cx="9953325" cy="1110380"/>
          </a:xfrm>
        </p:spPr>
        <p:txBody>
          <a:bodyPr>
            <a:normAutofit fontScale="90000"/>
          </a:bodyPr>
          <a:lstStyle/>
          <a:p>
            <a:r>
              <a:rPr lang="en-US" dirty="0"/>
              <a:t>Indiana’s Health Insurance Premiums are Below the National Average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453" y="1855472"/>
            <a:ext cx="9545382" cy="4515480"/>
          </a:xfrm>
        </p:spPr>
      </p:pic>
      <p:sp>
        <p:nvSpPr>
          <p:cNvPr id="4" name="Slide Number Placeholder 3"/>
          <p:cNvSpPr>
            <a:spLocks noGrp="1"/>
          </p:cNvSpPr>
          <p:nvPr>
            <p:ph type="sldNum" sz="quarter" idx="12"/>
          </p:nvPr>
        </p:nvSpPr>
        <p:spPr/>
        <p:txBody>
          <a:bodyPr/>
          <a:lstStyle/>
          <a:p>
            <a:fld id="{21123997-4C51-7B40-AA7B-028107A2DA1D}" type="slidenum">
              <a:rPr lang="en-US" smtClean="0"/>
              <a:t>7</a:t>
            </a:fld>
            <a:endParaRPr lang="en-US" dirty="0"/>
          </a:p>
        </p:txBody>
      </p:sp>
      <p:sp>
        <p:nvSpPr>
          <p:cNvPr id="6" name="TextBox 5"/>
          <p:cNvSpPr txBox="1"/>
          <p:nvPr/>
        </p:nvSpPr>
        <p:spPr>
          <a:xfrm>
            <a:off x="1330453" y="6370952"/>
            <a:ext cx="3345180" cy="261610"/>
          </a:xfrm>
          <a:prstGeom prst="rect">
            <a:avLst/>
          </a:prstGeom>
          <a:noFill/>
        </p:spPr>
        <p:txBody>
          <a:bodyPr wrap="square" rtlCol="0">
            <a:spAutoFit/>
          </a:bodyPr>
          <a:lstStyle/>
          <a:p>
            <a:r>
              <a:rPr lang="en-US" sz="1100" dirty="0">
                <a:solidFill>
                  <a:schemeClr val="bg1">
                    <a:lumMod val="50000"/>
                  </a:schemeClr>
                </a:solidFill>
              </a:rPr>
              <a:t>* Indiana Vision 2025 – </a:t>
            </a:r>
            <a:r>
              <a:rPr lang="en-US" sz="1100" i="1" dirty="0">
                <a:solidFill>
                  <a:schemeClr val="bg1">
                    <a:lumMod val="50000"/>
                  </a:schemeClr>
                </a:solidFill>
              </a:rPr>
              <a:t>Indiana Chamber of Commerce</a:t>
            </a:r>
          </a:p>
        </p:txBody>
      </p:sp>
    </p:spTree>
    <p:extLst>
      <p:ext uri="{BB962C8B-B14F-4D97-AF65-F5344CB8AC3E}">
        <p14:creationId xmlns:p14="http://schemas.microsoft.com/office/powerpoint/2010/main" val="66118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2B45-2738-4B5A-BAE8-FFA402A669A8}"/>
              </a:ext>
            </a:extLst>
          </p:cNvPr>
          <p:cNvSpPr>
            <a:spLocks noGrp="1"/>
          </p:cNvSpPr>
          <p:nvPr>
            <p:ph type="title"/>
          </p:nvPr>
        </p:nvSpPr>
        <p:spPr/>
        <p:txBody>
          <a:bodyPr>
            <a:normAutofit/>
          </a:bodyPr>
          <a:lstStyle/>
          <a:p>
            <a:r>
              <a:rPr lang="en-US" dirty="0"/>
              <a:t>Indiana’s Premiums are Lower than Michigan’s</a:t>
            </a:r>
          </a:p>
        </p:txBody>
      </p:sp>
      <p:sp>
        <p:nvSpPr>
          <p:cNvPr id="4" name="Slide Number Placeholder 3">
            <a:extLst>
              <a:ext uri="{FF2B5EF4-FFF2-40B4-BE49-F238E27FC236}">
                <a16:creationId xmlns:a16="http://schemas.microsoft.com/office/drawing/2014/main" id="{CA96DF79-D0E8-468F-9C46-5E664505FD82}"/>
              </a:ext>
            </a:extLst>
          </p:cNvPr>
          <p:cNvSpPr>
            <a:spLocks noGrp="1"/>
          </p:cNvSpPr>
          <p:nvPr>
            <p:ph type="sldNum" sz="quarter" idx="12"/>
          </p:nvPr>
        </p:nvSpPr>
        <p:spPr/>
        <p:txBody>
          <a:bodyPr/>
          <a:lstStyle/>
          <a:p>
            <a:fld id="{21123997-4C51-7B40-AA7B-028107A2DA1D}" type="slidenum">
              <a:rPr lang="en-US" smtClean="0"/>
              <a:t>8</a:t>
            </a:fld>
            <a:endParaRPr lang="en-US" dirty="0"/>
          </a:p>
        </p:txBody>
      </p:sp>
      <p:grpSp>
        <p:nvGrpSpPr>
          <p:cNvPr id="10" name="Group 9">
            <a:extLst>
              <a:ext uri="{FF2B5EF4-FFF2-40B4-BE49-F238E27FC236}">
                <a16:creationId xmlns:a16="http://schemas.microsoft.com/office/drawing/2014/main" id="{9B395A52-AB95-4E74-A6F0-5FD0C29C64A4}"/>
              </a:ext>
            </a:extLst>
          </p:cNvPr>
          <p:cNvGrpSpPr/>
          <p:nvPr/>
        </p:nvGrpSpPr>
        <p:grpSpPr>
          <a:xfrm>
            <a:off x="1675748" y="1874982"/>
            <a:ext cx="9571786" cy="4679916"/>
            <a:chOff x="1505851" y="1940226"/>
            <a:chExt cx="8962244" cy="4464816"/>
          </a:xfrm>
        </p:grpSpPr>
        <p:graphicFrame>
          <p:nvGraphicFramePr>
            <p:cNvPr id="8" name="Chart 7">
              <a:extLst>
                <a:ext uri="{FF2B5EF4-FFF2-40B4-BE49-F238E27FC236}">
                  <a16:creationId xmlns:a16="http://schemas.microsoft.com/office/drawing/2014/main" id="{03D80EC4-4DA1-4E0E-BA90-0542E9249E2E}"/>
                </a:ext>
              </a:extLst>
            </p:cNvPr>
            <p:cNvGraphicFramePr>
              <a:graphicFrameLocks/>
            </p:cNvGraphicFramePr>
            <p:nvPr>
              <p:extLst>
                <p:ext uri="{D42A27DB-BD31-4B8C-83A1-F6EECF244321}">
                  <p14:modId xmlns:p14="http://schemas.microsoft.com/office/powerpoint/2010/main" val="222280979"/>
                </p:ext>
              </p:extLst>
            </p:nvPr>
          </p:nvGraphicFramePr>
          <p:xfrm>
            <a:off x="1505851" y="1940226"/>
            <a:ext cx="8112821" cy="40241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47C4901-168B-4621-8581-36C41C3DBC17}"/>
                </a:ext>
              </a:extLst>
            </p:cNvPr>
            <p:cNvSpPr txBox="1"/>
            <p:nvPr/>
          </p:nvSpPr>
          <p:spPr>
            <a:xfrm>
              <a:off x="7817258" y="5851044"/>
              <a:ext cx="2650837" cy="553998"/>
            </a:xfrm>
            <a:prstGeom prst="rect">
              <a:avLst/>
            </a:prstGeom>
            <a:noFill/>
          </p:spPr>
          <p:txBody>
            <a:bodyPr wrap="square" rtlCol="0">
              <a:spAutoFit/>
            </a:bodyPr>
            <a:lstStyle/>
            <a:p>
              <a:r>
                <a:rPr lang="en-US" sz="1200" i="1" dirty="0">
                  <a:solidFill>
                    <a:schemeClr val="bg1">
                      <a:lumMod val="50000"/>
                    </a:schemeClr>
                  </a:solidFill>
                </a:rPr>
                <a:t>Source:  Kaiser Family Foundation</a:t>
              </a:r>
            </a:p>
            <a:p>
              <a:endParaRPr lang="en-US" dirty="0"/>
            </a:p>
          </p:txBody>
        </p:sp>
      </p:grpSp>
    </p:spTree>
    <p:extLst>
      <p:ext uri="{BB962C8B-B14F-4D97-AF65-F5344CB8AC3E}">
        <p14:creationId xmlns:p14="http://schemas.microsoft.com/office/powerpoint/2010/main" val="333981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71B61-FCC1-4183-B118-50E524897007}"/>
              </a:ext>
            </a:extLst>
          </p:cNvPr>
          <p:cNvSpPr>
            <a:spLocks noGrp="1"/>
          </p:cNvSpPr>
          <p:nvPr>
            <p:ph idx="1"/>
          </p:nvPr>
        </p:nvSpPr>
        <p:spPr>
          <a:xfrm>
            <a:off x="387014" y="3039036"/>
            <a:ext cx="11431605" cy="779929"/>
          </a:xfrm>
        </p:spPr>
        <p:txBody>
          <a:bodyPr>
            <a:normAutofit/>
          </a:bodyPr>
          <a:lstStyle/>
          <a:p>
            <a:r>
              <a:rPr lang="en-US" sz="4000" dirty="0"/>
              <a:t>Economic and Community Benefit of Hospitals</a:t>
            </a:r>
          </a:p>
        </p:txBody>
      </p:sp>
      <p:sp>
        <p:nvSpPr>
          <p:cNvPr id="4" name="Slide Number Placeholder 3">
            <a:extLst>
              <a:ext uri="{FF2B5EF4-FFF2-40B4-BE49-F238E27FC236}">
                <a16:creationId xmlns:a16="http://schemas.microsoft.com/office/drawing/2014/main" id="{B57AF844-1118-40F5-BA0F-62125A3ECB49}"/>
              </a:ext>
            </a:extLst>
          </p:cNvPr>
          <p:cNvSpPr>
            <a:spLocks noGrp="1"/>
          </p:cNvSpPr>
          <p:nvPr>
            <p:ph type="sldNum" sz="quarter" idx="12"/>
          </p:nvPr>
        </p:nvSpPr>
        <p:spPr/>
        <p:txBody>
          <a:bodyPr/>
          <a:lstStyle/>
          <a:p>
            <a:fld id="{21123997-4C51-7B40-AA7B-028107A2DA1D}" type="slidenum">
              <a:rPr lang="en-US" smtClean="0"/>
              <a:t>9</a:t>
            </a:fld>
            <a:endParaRPr lang="en-US" dirty="0"/>
          </a:p>
        </p:txBody>
      </p:sp>
    </p:spTree>
    <p:extLst>
      <p:ext uri="{BB962C8B-B14F-4D97-AF65-F5344CB8AC3E}">
        <p14:creationId xmlns:p14="http://schemas.microsoft.com/office/powerpoint/2010/main" val="1413153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3C10B847B59A498C1A202B6A7FC6AB" ma:contentTypeVersion="3" ma:contentTypeDescription="Create a new document." ma:contentTypeScope="" ma:versionID="1c3794f2dd20a3b87bd07c365ce77129">
  <xsd:schema xmlns:xsd="http://www.w3.org/2001/XMLSchema" xmlns:xs="http://www.w3.org/2001/XMLSchema" xmlns:p="http://schemas.microsoft.com/office/2006/metadata/properties" xmlns:ns1="http://schemas.microsoft.com/sharepoint/v3" xmlns:ns2="b9a44fce-46ea-4c23-971c-1094676d9fe8" targetNamespace="http://schemas.microsoft.com/office/2006/metadata/properties" ma:root="true" ma:fieldsID="e47083a163cadb4bfd1dfb49b77c8490" ns1:_="" ns2:_="">
    <xsd:import namespace="http://schemas.microsoft.com/sharepoint/v3"/>
    <xsd:import namespace="b9a44fce-46ea-4c23-971c-1094676d9fe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a44fce-46ea-4c23-971c-1094676d9fe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C1CC49-9FC6-4B70-9BB9-2A1DF2F59D7B}"/>
</file>

<file path=customXml/itemProps2.xml><?xml version="1.0" encoding="utf-8"?>
<ds:datastoreItem xmlns:ds="http://schemas.openxmlformats.org/officeDocument/2006/customXml" ds:itemID="{C6EE912D-0C02-4DE1-BFD7-94CCF0210AF4}"/>
</file>

<file path=customXml/itemProps3.xml><?xml version="1.0" encoding="utf-8"?>
<ds:datastoreItem xmlns:ds="http://schemas.openxmlformats.org/officeDocument/2006/customXml" ds:itemID="{1260692D-EC88-49AE-A291-8E41EAA049C0}"/>
</file>

<file path=docProps/app.xml><?xml version="1.0" encoding="utf-8"?>
<Properties xmlns="http://schemas.openxmlformats.org/officeDocument/2006/extended-properties" xmlns:vt="http://schemas.openxmlformats.org/officeDocument/2006/docPropsVTypes">
  <TotalTime>5398</TotalTime>
  <Words>1373</Words>
  <Application>Microsoft Office PowerPoint</Application>
  <PresentationFormat>Widescreen</PresentationFormat>
  <Paragraphs>279</Paragraphs>
  <Slides>34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Whitney</vt:lpstr>
      <vt:lpstr>Whitney Book</vt:lpstr>
      <vt:lpstr>Whitney Light</vt:lpstr>
      <vt:lpstr>Whitney Medium</vt:lpstr>
      <vt:lpstr>Whitney Semibold</vt:lpstr>
      <vt:lpstr>Office Theme</vt:lpstr>
      <vt:lpstr>Health Care Costs Overview</vt:lpstr>
      <vt:lpstr>PowerPoint Presentation</vt:lpstr>
      <vt:lpstr>Health Care Spending</vt:lpstr>
      <vt:lpstr>A Breakdown of the Hospital Dollar</vt:lpstr>
      <vt:lpstr>Where Premium Dollar Goes</vt:lpstr>
      <vt:lpstr>RAND Study 2.0</vt:lpstr>
      <vt:lpstr>Indiana’s Health Insurance Premiums are Below the National Average</vt:lpstr>
      <vt:lpstr>Indiana’s Premiums are Lower than Michigan’s</vt:lpstr>
      <vt:lpstr>PowerPoint Presentation</vt:lpstr>
      <vt:lpstr>Economic Impact of Indiana’s Hospitals</vt:lpstr>
      <vt:lpstr>Community Benefit for Indiana’s Not-for-Profit Hospitals</vt:lpstr>
      <vt:lpstr>PowerPoint Presentation</vt:lpstr>
      <vt:lpstr>Hospital Assessment Fee (HAF)</vt:lpstr>
      <vt:lpstr>How HAF Supports HIP</vt:lpstr>
      <vt:lpstr>Hospital Challenges: Government Underpayment</vt:lpstr>
      <vt:lpstr>Impact of Scheduled DSH Cuts</vt:lpstr>
      <vt:lpstr>Hospital Challenges: Regulatory Burden</vt:lpstr>
      <vt:lpstr>PowerPoint Presentation</vt:lpstr>
      <vt:lpstr>Rural Healthcare Challenges</vt:lpstr>
      <vt:lpstr>PowerPoint Presentation</vt:lpstr>
      <vt:lpstr>Indiana’s Poor Health Metrics</vt:lpstr>
      <vt:lpstr>Indiana Business vs. Health Rankings</vt:lpstr>
      <vt:lpstr>The Cost of Poor Health to Employers</vt:lpstr>
      <vt:lpstr>PowerPoint Presentation</vt:lpstr>
      <vt:lpstr>State’s Role in Lowering Healthcare Costs</vt:lpstr>
      <vt:lpstr>IHA Legislative Recommendation</vt:lpstr>
      <vt:lpstr>PowerPoint Presentation</vt:lpstr>
      <vt:lpstr>Shift From Fee-for-Service to Value</vt:lpstr>
      <vt:lpstr>Shift From Fee-for-Service to Value</vt:lpstr>
      <vt:lpstr>PowerPoint Presentation</vt:lpstr>
      <vt:lpstr>New Models of Care: The Story of Inspire</vt:lpstr>
      <vt:lpstr>Success in an Inspire Community</vt:lpstr>
      <vt:lpstr>Challenges, in Spite of Great Results</vt:lpstr>
      <vt:lpstr>Indiana Hospitals: Your Partner in Health</vt:lpstr>
    </vt:vector>
  </TitlesOfParts>
  <Company>Trendy Minds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Kaela Mahoney</dc:creator>
  <cp:lastModifiedBy>Christopher Mitchem</cp:lastModifiedBy>
  <cp:revision>295</cp:revision>
  <dcterms:created xsi:type="dcterms:W3CDTF">2015-10-22T15:51:15Z</dcterms:created>
  <dcterms:modified xsi:type="dcterms:W3CDTF">2019-08-02T13:52:02Z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0x010100643C10B847B59A498C1A202B6A7FC6AB</vt:lpwstr>
  </property>
</Properties>
</file>